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8" r:id="rId5"/>
    <p:sldMasterId id="2147483690" r:id="rId6"/>
    <p:sldMasterId id="2147483702" r:id="rId7"/>
    <p:sldMasterId id="2147483714" r:id="rId8"/>
  </p:sldMasterIdLst>
  <p:notesMasterIdLst>
    <p:notesMasterId r:id="rId55"/>
  </p:notesMasterIdLst>
  <p:handoutMasterIdLst>
    <p:handoutMasterId r:id="rId56"/>
  </p:handoutMasterIdLst>
  <p:sldIdLst>
    <p:sldId id="256" r:id="rId9"/>
    <p:sldId id="453" r:id="rId10"/>
    <p:sldId id="400" r:id="rId11"/>
    <p:sldId id="401" r:id="rId12"/>
    <p:sldId id="345" r:id="rId13"/>
    <p:sldId id="399" r:id="rId14"/>
    <p:sldId id="402" r:id="rId15"/>
    <p:sldId id="404" r:id="rId16"/>
    <p:sldId id="409" r:id="rId17"/>
    <p:sldId id="403" r:id="rId18"/>
    <p:sldId id="405" r:id="rId19"/>
    <p:sldId id="407" r:id="rId20"/>
    <p:sldId id="410" r:id="rId21"/>
    <p:sldId id="411" r:id="rId22"/>
    <p:sldId id="414" r:id="rId23"/>
    <p:sldId id="413" r:id="rId24"/>
    <p:sldId id="415" r:id="rId25"/>
    <p:sldId id="447" r:id="rId26"/>
    <p:sldId id="436" r:id="rId27"/>
    <p:sldId id="437" r:id="rId28"/>
    <p:sldId id="438" r:id="rId29"/>
    <p:sldId id="452" r:id="rId30"/>
    <p:sldId id="448" r:id="rId31"/>
    <p:sldId id="440" r:id="rId32"/>
    <p:sldId id="442" r:id="rId33"/>
    <p:sldId id="451" r:id="rId34"/>
    <p:sldId id="455" r:id="rId35"/>
    <p:sldId id="416" r:id="rId36"/>
    <p:sldId id="417" r:id="rId37"/>
    <p:sldId id="420" r:id="rId38"/>
    <p:sldId id="422" r:id="rId39"/>
    <p:sldId id="423" r:id="rId40"/>
    <p:sldId id="424" r:id="rId41"/>
    <p:sldId id="450" r:id="rId42"/>
    <p:sldId id="426" r:id="rId43"/>
    <p:sldId id="425" r:id="rId44"/>
    <p:sldId id="428" r:id="rId45"/>
    <p:sldId id="429" r:id="rId46"/>
    <p:sldId id="449" r:id="rId47"/>
    <p:sldId id="445" r:id="rId48"/>
    <p:sldId id="454" r:id="rId49"/>
    <p:sldId id="434" r:id="rId50"/>
    <p:sldId id="431" r:id="rId51"/>
    <p:sldId id="446" r:id="rId52"/>
    <p:sldId id="433" r:id="rId53"/>
    <p:sldId id="26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7B46"/>
    <a:srgbClr val="2E6839"/>
    <a:srgbClr val="A8B97F"/>
    <a:srgbClr val="FFB85F"/>
    <a:srgbClr val="D07B32"/>
    <a:srgbClr val="2B2B2B"/>
    <a:srgbClr val="FCB34F"/>
    <a:srgbClr val="9E0000"/>
    <a:srgbClr val="FF7C80"/>
    <a:srgbClr val="0E0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presProps" Target="presProp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4/3/2024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0B5CB-4AD5-480A-9970-8133F064F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7189B-F4C8-BFC8-23AF-454B73B86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1506-7E14-141A-4F04-D3851CFD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3E9B2-E4DC-19EC-E490-227BB87E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C05D2-65E1-1C6A-646B-3F414D671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B491CF-81C3-B40C-A7A4-9EBA6B38068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FE5C26-1DDA-094D-F47E-3E1098CA1143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D88403-6827-05F9-D12B-1023B533F40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7984536-DA85-3B59-D367-7DEF765F18B2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4814238-F198-764D-C909-CC148CDBC739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F4A4CAE-AEDF-E934-8A0F-FB4AF398A6DB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7136A02C-18E4-C693-2636-6669C44C9278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913A5777-8B40-220A-5F16-BCB9F82EC15A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C9C3952-B00C-D304-44B0-8AD5642E4F6E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D8FD289C-5604-545F-04A5-910399C428DC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7028D3-36C4-A3BC-92EC-3A13B1314473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99BB6571-3E7C-D90E-A8AF-756572ADEAE0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37A6D2-BB15-87D6-F5A4-9DC83637BFD7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0F273CF-3FD2-9C1E-284D-F0CCC7997C2A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86A9AB1E-7E3D-86DD-0F1C-B0624794AF3A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846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FC45-D422-1574-5CC4-9FA6024A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51AC-5144-BACF-30DA-548586EA6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79248-7FC2-BB96-0183-BF9B6BE2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72C2A-10DF-A9D0-E27A-19189E0C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ADC7E-64C0-A6E2-E5CD-B594D4890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315B89-B37F-3B1C-2AB5-AC60524A54C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EAB8012-63FC-ADEE-9D30-A16E84358C0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F4F858-4EB3-B128-38FE-1E0EDBF0AB1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EF8F63-ECA6-EC70-2B85-DA601E25EAA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C4DC65-9FC4-CA7B-3084-CBCD99B40AA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9FC36E-A8F8-6FCC-C26B-B9DDF2E300B4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08F870-DA1C-9932-6581-323E9735937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7942B3-6EB3-3C70-2EA4-4C8BA50FA95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11A086-BA3C-AB73-5E1B-21B8BCBBF8F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81AA1F51-96B8-6C2B-5E53-CB70A2D0C52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93F452CA-6FD1-63D3-FC02-F047F89C3D8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118381-4ADE-261F-7A07-C7BFF6EEB7AE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2796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D631-1C53-C2A6-1C52-747445A5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F3090-4F88-0BD3-A568-6359CF027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C11B0-A521-0260-5A1C-45D6DB897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0A651-EFA5-5C2D-74B4-928B2B2BA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D020E-4B2A-94AC-CD67-2B2F552C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FBAE5D-8DA6-9002-2DEB-2A29A5CCFC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6868250-CFCC-CA76-ACE7-BEFB24425793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9FF38B1-CA45-EB2D-80B6-AEE89081C03D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BB3516C-0519-6C25-7B67-D44D6BAA66AF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6C311E-F156-730B-259E-CA88EEA5880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5FA52C-B5A4-6D2F-F75C-E6300DC1F0D7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D25DE3-166D-CE3D-0CD4-C9AC6073CA05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49C17BF-DD76-951D-DE5A-19BB7C8ECD03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B4A24F2-9485-7FF0-4B23-32A286B17F9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BC4EBE-07F1-FFE3-CA35-452811723D36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C83DC5F-4CED-8E48-0933-EB29B5B6CFF9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199981-0111-644C-F948-F2D2C4AC3CF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8610E4-2387-56D7-A743-9BB971FBF5AB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6922FF-8093-7F41-6812-8E5F462E599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244F43-3E14-5862-2EF0-9B8DD3CB757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0245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7CF51-84E3-8F3F-7CFC-27665A7B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BA06C-690E-46D4-201F-5D29FF615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332E9-2526-3CBF-39B8-2CA7C4056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A90AF-2691-0966-0F56-F82A59377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16AAE-9783-608E-8BEE-EE058B29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2473C-4BCF-445C-960B-8007463E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483B1-642A-D3FF-C19C-02100735516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2512910-3E9D-90A9-9184-819FC59577C4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38A2D0-2449-254B-9C22-BCD1E456E2D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E7D71C-6B89-7417-436E-5CEECA2C7E5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B69C60-8BF2-2B2C-BA9E-897AD5F89352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EF662A-4455-0D1C-5B12-4A8C9D820B7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CC563E1-7845-C1CF-0747-B082BD464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9956C6-1B50-F1EF-1420-4BBC48A6AA16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2CFA4A-8341-307A-FB84-E18B1018E702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A8FF5D21-425B-2732-51DE-9293B3B4DB4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4CC60080-AC25-D67F-1170-5C3F48239DB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8A7FC63-A433-D1D4-50FC-D38A96BF8F9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0624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8A619-5548-DD88-11DB-1511A280F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C94FD-A70D-7CB7-E9BE-EF44565B1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0E4EA-963B-6E15-B0F4-B40424BC1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077D7A-7F70-FCBC-2C30-02DB04514B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19E18-2532-31EA-71F4-1B7C7A270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BED605-4514-8A50-9714-5F41A0D12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8E79E-7680-6E6A-597E-12455A30E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831386-BCA0-888D-D2A2-80F1E7AA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29136-6274-6AD3-F9CB-9AE1720FB992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03268E-47EA-FA76-307F-7FA34CF1A33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C5F8038-C9E9-01CB-9747-AF134D723E9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114C517-74A8-0D57-47C2-FFEB3A981A45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678053-2064-6AFD-FB8D-A9B9163763F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DD05AF-FB6C-DFB7-806C-78936D52C6B4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A0C198-A1CD-753D-A20D-C38C579D492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DE6E1F-60B1-0809-8151-F4728D6188E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B9937E-D2B6-25E0-E304-49EC75BD45D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2F59EEB4-4DD4-3B31-5708-4F978E6433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20" name="Rectangle: Single Corner Snipped 19">
              <a:extLst>
                <a:ext uri="{FF2B5EF4-FFF2-40B4-BE49-F238E27FC236}">
                  <a16:creationId xmlns:a16="http://schemas.microsoft.com/office/drawing/2014/main" id="{DD374C57-EF41-2FBD-B77E-E1EAAB13431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E819106-19CD-52AD-9A3A-EF23E78E104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197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0455-F9BB-309B-4B7A-6675F9D7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ED7BD8-B00B-7103-34BA-8DD586D5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FB283-A2B9-8686-08F5-581F634C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3E2B1-3B7F-D4F1-A3F6-81BEEBA1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D2C2-9AA9-C664-51CC-581D183F9623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5DD9B45-BE39-9BE9-8A87-865F01C734C3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DFFA26F-F383-5D4D-0C79-CD015ACABAF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E47C13E-B80D-1998-BA5B-F915AA1975FE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F250E49-C944-9712-C171-D3C815350C0C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7AE533-5E77-09E1-3AAC-86A5835F665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021F0C-4E9B-1E0C-C39E-968EB34A6D0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0EA849-9502-F2C3-25D2-3D945172DB15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C0F3A-CF23-3BDE-B490-230B7A96B8B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C0DB0F0E-5D95-1CE9-6892-CE70F2161F1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40A182D-B3B8-3D4A-479F-16CA71AFE5C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B59652-5F78-61F8-F241-E11DCE02DC7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3846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F785B-D51A-4C67-1327-2D64D50A2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001E3-4388-7DA0-DABC-B8311FBF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17D1C-ECD3-22B2-0FCD-27CE3C88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35BA1-9FBD-092D-15D9-F572D55A0F4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9CC60EBC-84F1-0292-BEC5-072880BA549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3819A0D0-EE90-8500-3A87-EAD5646AB5D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35F61FF-AEFD-CFB1-C504-4F466D16815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3A3DFAB5-90F9-530C-01AB-DA87B5BFE40B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A62274-9606-3463-CCA5-A8585DB8CFB7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AF99670C-8061-9DED-0447-F833CBAE801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F6DCFB4B-5630-F336-C1CD-022BDDBD932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277EF3F8-0D30-EACE-2289-86D3034F8C2A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165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41D1-6F86-A9EE-668F-A3B7FB64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6351F-AA0E-3C32-CE39-9C80B501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AF51A-44DA-76ED-2FD9-7562405A1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39539-CFC4-C7E0-29B9-150BC9FF8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784BC-609D-1E90-7B68-EC9B00DDB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CBDFB-7744-0BE4-DC97-E8EFE8FE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0CBBA8-C856-F683-77AD-BC00FCFDB58A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D573B2-9842-8DD9-46D5-FA9964BF164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D44A8C-AE3C-6431-689C-D4E04E01D835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9F24578-5863-9ADD-ED25-B73DE51BB3FA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45CAA9-FFBA-CF72-2FE0-8FD76454CF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6B1396-6784-DBBC-A7DA-623A8FB0864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176CEF-2857-4302-008A-E50675EFC29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80A81C-E973-E8F3-D318-20D67B1C9471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107553-D23D-B1B8-B434-F10675F180CC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C64D8F46-00F4-212E-7592-F8614C99526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E6CA4C1F-F9A4-A54A-639F-4A582CEA5C4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F4CDC6B-1D83-DE19-D226-2208FC4F9D3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5525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81A33-085C-A6AD-4A3F-BDFE3F3F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729EA6-4B3B-0B99-950E-C1A97C3CA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96D4B-161B-4BE8-1350-A6FB45B6B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C6DF3-08B0-C128-4C94-BCA55A97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E4305-A931-C56F-3A69-5E625D9D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844F1-7839-759C-C7B1-FF775209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B5356-200D-AF7B-A520-28A13CB440E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1C7A60-8330-613E-FDE2-16191F6BFA7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0354BC-CE66-9109-AA64-39119F178C7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9EA906-CDC1-26E6-4B48-444F2BB8E030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119B9F-5170-2128-9D17-5B4D231C660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A3FA0A-C581-57E8-26A6-58CB622DE42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B36D0C-1C30-77C0-0E22-043056BEA75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3ED8DD-4C90-4C52-26A6-E913B1747C2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7D1C0-B96F-DAE0-6CFC-1E066921CDE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0D852B2E-336D-2017-C7CF-87334419EAB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847670A2-5DCB-0E90-ED3C-D04DB0EFA71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B4BE78-5834-CFF8-7659-AF5FBADD4E0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67350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439A-68B2-4F19-339D-6E19FED1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1BECF-513E-0CD8-46CB-D2B252580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7BBB0-64F7-60A0-AC6A-559F389F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DCFDB-DAAB-A198-14AB-1B57E37D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FC271-D0CA-38CC-2692-FC90A3631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41351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E6A55-AE3E-50BD-2B6F-AA4CD064C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97D41-CF55-4CC8-C81D-CEF29B8DC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50BA7-E4A3-6386-D68B-C1EABA626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DDF7-6A02-ECCF-A56E-084CA92D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B9880-FABC-C25D-44BF-6B67CFAB2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738972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E0CFF-FF09-10CD-DEBD-6115DBE721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612361-C401-9F5C-29C5-7FBF6DC7427A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CD4C64-AA7E-B83C-BF1A-DB040B8FD9E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D2738B9-7977-231D-1033-4A9D00C8D821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3A1F89-C198-C38A-2974-CFB1E560263D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84C7CDB9-87CA-D00C-C2A4-7C2F68E03EEB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E3B852F5-14CE-EFC5-EDD8-9B83C76F39AB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3D743B20-EBF8-91A0-39F2-78E9A52C3FEC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91F0BF-25A4-A732-DFFA-7B19CEC69CC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0" name="Freeform: Shape 12">
              <a:extLst>
                <a:ext uri="{FF2B5EF4-FFF2-40B4-BE49-F238E27FC236}">
                  <a16:creationId xmlns:a16="http://schemas.microsoft.com/office/drawing/2014/main" id="{FBE7C325-3BD2-17C7-D463-ACB4561442E5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8354D7-815A-0026-3943-F6B72BD98DF6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BD23EFCC-9A98-5617-3BD7-4763DBC1179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406402-C127-6A0A-FCED-5EE09E5191F7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9F9E118-1D7F-AB21-13A1-EEFA1839B370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5" name="Freeform: Shape 12">
                <a:extLst>
                  <a:ext uri="{FF2B5EF4-FFF2-40B4-BE49-F238E27FC236}">
                    <a16:creationId xmlns:a16="http://schemas.microsoft.com/office/drawing/2014/main" id="{D3BF6C43-5F17-9643-D823-C3E1F0A9D0E1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821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56AF76-9CCB-2345-552F-0C2CF16A0961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8804AD-E58C-1DEE-F5F5-2820C6FACC0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7056C1D-1F2F-04D6-2439-67208A25525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7AF08A1-74A2-2459-9774-EEAC8A1CFBC8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C4BFEF-8E39-65BA-6470-6CC6A59B4DB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6D6FA3-83CB-D0C3-7774-6EC484A1951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BDDC1BA-E84D-6667-57AC-1528AC1F07DB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E30EFA-CFF2-1B79-FD79-DFA7A056BD9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8A9312-9A10-7914-707B-044ABDA335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3819808-1791-877E-6504-1622F0D1D42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E84FB944-47ED-9991-EBDE-858BE9682B1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AD572F-6E51-4D62-24F9-5B74BC2FCEC3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38412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BB357-C341-45E6-2A8E-37F574311F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FE769A-6FDD-F96F-829B-BA36ADD3684F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B0FE0D-DB07-E35E-41B4-A5750E7E9044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7364C35-8152-915B-4DE0-DE20F0DFE66E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BA0F87-4A7F-D7D3-C270-07681CAC066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294506-380B-B746-A934-E49036A81489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A0E112F-2646-98FE-4E3A-2306CC32B9A5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ED4D43-F2B1-EF35-2B7B-72245A857CD9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59BEC7-D8B7-0A22-FBDA-1DDC93275E42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22F46D-74DC-64A3-804B-DD2F9582BCC7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D364F7E-0E39-F70C-682C-56B9ACBDA90C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DE0375-5ADC-DDD9-9FB2-C2B3EC829955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D2EB32-4589-1E55-A264-1208A5954405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640B62B-9205-5AE7-6F68-EA8CBD2BCFD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4216FB-EBD8-0DB1-CA6C-11884957B83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952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1ED9AC-95C1-BB1D-8BEA-C19B8A3FDCA1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A2B6559-8C46-2005-52F1-AD9F443D88C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E6DA4C-6062-7865-02B9-021217B1E1E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D904AF-31BF-4507-12FC-E80CFB8DDD2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3231EE8-7180-D335-205C-F6356E47B8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67D951-319F-0429-7798-D4846B6D1CE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D45338-8917-9EB0-3180-1FEE69CAF78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ABA0C7-8B1E-7489-1008-FB6CF9F13CE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01204-B11D-AABA-F050-0F04561345E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A692F1D-07A6-2592-012B-B8BE2E814F6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49F71D3F-7DD1-9CF5-D387-01561556FE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33E828C-84EC-91B0-C45D-24FE69B05A8A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10587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72438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45ABC1-4285-5E31-D516-5A830FF862B9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6BF447E-212D-2E15-8B5A-EC71B2578B8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6DE7C24-CADD-D9CF-270D-A27659CE0D2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4649D9-3893-D0E4-65FF-E47070712D42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B6A761-8B91-E496-433C-F7D6E07F7913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8271E3-029A-B104-792D-230C0A6DD895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F9D526-0060-AFE0-758C-4C9D23BEB31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D4367-19DF-3533-94B5-78575FEC768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B4C0E-AE44-508F-3613-CE827A20CE8B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A9A04C97-79F8-1762-131C-5565A68291A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8C60D925-676A-F3D3-8856-CE7069D6179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A83ED5-916F-6A43-2CC6-8E9A5D4268B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87859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29B57-F2F4-60FB-D47D-AB6D36B774F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744375E9-7CEF-105D-3858-838D8B54D75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2DBC8D04-952B-581C-4A5C-3F89640426D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E442C426-4C0E-B39F-1B09-5B7AC6C2FC3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75FB5DF5-9380-12D7-3148-A9A36454F55B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2BFB0B-92B9-A7A6-2C07-BAF57E577F5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506C4BCC-6059-529D-177B-DCEB72C6985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AD202D90-F5D5-4D2F-B151-22DBD3A655E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375AEFD8-B9C6-3ED3-3F1C-1A21EB3F9108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2907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BFC600-B780-436A-FFDC-997297E349E3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E5EFD10-C074-1B7A-7568-CEAC4E097DDD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E2D89A-F9D0-56AA-0926-EB1AA6659A0A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D7F41BA-A21F-219B-589B-C36C7524F5D6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41A7DF-92F9-86CA-259A-8C48793CE275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FDE514-C50B-A07F-1FF6-148E0C0343C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6CF9D5-6327-220E-08C7-F45F7333CA3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15E103-CBA9-460A-0FE9-C43BFB18606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FA5D11-712B-F077-C2BC-B9A678ED1B4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D71680D4-8C7F-5491-6934-EA49BB77300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BD2DF2B-0FA9-D569-722B-FC92B1377A0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26866-63D8-3E74-3196-0E16DF9AC98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5228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DFF63A-72AF-B60F-1061-4FD9615B68E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CE1F9D-DA4C-D57E-E832-48F571523CA7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B37615B-7A3E-B801-538F-CFACE70DD26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6D0260E-DB8C-B826-9B29-0566C7FB331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5622CD-6700-CBE2-8EB0-88045F4DD7B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FE6BA7-D8DD-AA03-8C4E-743862B0332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21A4E81-17A9-4BD0-93FF-F9728A4859C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A66B6E-D2DC-5751-D842-AADD5AEFA9B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5EC9D0-7620-E83C-6AD2-CA4A29FD138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3ABBA6E9-3C32-896B-5C33-DDF22DEAEC5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6C8FC64A-A5D4-B00B-AA3B-C100FE5F242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F5B3A07-1289-9F6B-8B20-17D54F54DD9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44686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47808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2722028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03A53A-673A-77B4-1D78-930E57E2DD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694754-1245-9793-8255-D576FC710AE7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9415E3B-3317-A361-495E-5CD72ECBB612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E2AB53-2B18-59FE-FD20-6D2D137544C5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7F8E0B8-B913-F44C-D750-F1A010449D2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3AB8C57E-2BE0-C539-B553-5809045DF8D1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DE121643-D968-234F-CD87-B399C1190D6D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207CA01D-0DA9-5B87-FD89-70607C94746C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C71A03E-BEED-5CBD-AB0D-D3994CD6EE98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46858203-F4D3-1F83-7D6C-CD3B348F4401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59E143-684E-FC24-CE35-D949A4A7B94B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D33B11-D96C-241D-9370-D682C6233FBB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681265-4419-36DE-3C99-493746D292A9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5F5F641-31FB-FC51-3CEB-DB16F12FE19C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9759E72C-0DDC-D662-A685-11CF48CE7162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53177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AC429-1F04-6F6A-5751-C98FB5A802F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B01A994-02ED-3A10-298B-627E0C168D9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FC1B55-D797-7C33-C7E9-EBF43264C05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9C6A3-8365-4339-F2D8-26DAE16CF88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0087C8-B8F7-10EE-B58D-B6971EE2D6E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C59440-14A3-7771-A990-5BB8DBE275DD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C07DCF-48CB-221E-B036-57B7EF4CEDF6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B700B0-30D9-B390-C1D1-1DD887CD2ABE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3256E-B2F2-3C6A-E847-CDCF2AEC1141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A22C171F-8898-499E-2416-56726CC5704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16B616A9-9704-A3FC-CE9A-F84C195E823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4316D2F-8103-02AE-882B-7B187E9A18C8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9735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38946E-8E3C-7702-C6B0-DEE0CDEF7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F790611-1188-7403-EC7F-77022A963C52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815F790-E709-DCCD-590E-0CF9DBD94E50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9C540767-6B98-6141-6BCD-ABC7AC992DAF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C31156-76BA-E191-B7C1-FB623C2F4D3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0ECCB5F-CEE9-93C0-4E4E-0C69C3A5E8BF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84FBB7-D317-3300-14D6-093205B9CFA9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C8ACCD-2B87-5CCE-54C5-E309B5E35036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C9157B-2A27-B091-8F97-B363C9C4860C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2D7FE4-5475-2F41-1533-33775C6845F0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8C7B52-FF7F-E9D8-3E69-6A2B106C50B6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BD325E3-FC87-FC41-0CBA-2D9704F2F080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1C7A44-F8EC-0507-3A99-CC33C9926524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A8B455-9227-F5EB-2A83-B94A37B84D7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3A851A5-170D-F341-9A55-A7B9A5C78CDD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39330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7DA73-6DA2-891D-1E3D-A8017D9F7FD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ABF29E-CCBD-4940-1E15-C27009716553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6CC7ED-007E-7C66-3755-C1FBD83F7913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AFA71D-4DF7-8838-EECC-6BC20B7349D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E41F89-9740-1F91-007B-15E07F6FC5B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54DAA-0E41-9E9D-86B9-793BDB0436F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CE5596-B4AF-36DB-EDDF-8722ACE3070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09B288-CFFD-A4DD-AA85-0FEFD5B94CE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09A23-4B30-3DBC-6232-5EE411FEE99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7E558AC9-6DA4-BBC4-DA11-426034E5C3D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C90149E8-ED9A-5865-D153-218DEBB7A50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FE4581F-4727-D551-4305-F924887DA32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81371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4269035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8CBE69-E471-51EE-EFA2-EC74C7EDC6A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07496A0-E30A-D0BC-6963-559CD66BF1E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066A61-D458-732D-E822-B52AD98B5D2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BE86EB3-A19A-FCA3-4E32-75DE7BBFB2C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6EF16DC-976B-17FB-837A-C5D284978D2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A92975-236B-E8FD-6FE9-810232A2B4EB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826E21-10FD-2A6D-4AAC-D65F20BDE39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DC6F88B-8B66-D089-9130-1E661F984AE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59A56D-053C-0297-547A-E68031DBDCF4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18DA218C-0078-565B-D309-84E5AF5BE378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7AE9A122-5B43-8736-74AA-BEB6BBA77EF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28DDAFD-8801-7C92-B138-0B1937E4F55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2292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0249C1-7045-242C-5B81-4A896F3B824B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90993209-2B2C-A6A0-0B00-269A4B4594D0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122A1228-B126-DE65-8AA6-403E413A3859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D0A5FE47-3746-5001-E6CD-FD284694A303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8FE9C2BD-356D-EAB0-39BE-10B201F102B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07734F-91DF-C2D3-031D-50448ECB16B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56BE78BA-DB71-1192-9862-08892446FDE7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A32522D3-4974-F4AB-13A8-FFCC1219BDF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3B2339CF-30F1-8CB0-7DB4-4D91D568E68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84622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F3D98-B4A4-1E53-99D7-A78DE8E0AB8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DAFFDD-65B1-2C3A-EE98-27FF58DA1A8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0B0AE3-369A-7C57-BE95-122AA808C73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B37221A-040B-1041-5924-E648BAD25207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A874F8C-AF56-94F9-F59D-1ED3B7E9260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2C75A4-9A3B-FE5E-4A2A-6C95BBF5C44A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FB72BDC-BA63-1D22-D075-23BD802F809C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97F249-55D1-C49D-3FAE-861673E3E7C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3DD473-DEB4-C1E5-56D1-02F7FF2ED6E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05BE5A6B-4914-845B-D2E4-B455EBEF2AF2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AF236FF8-F59B-59A5-EAA1-8F0D5C2A5BD1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E88C6CA-06BB-9D0D-E6B5-B2265EC25A1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7039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426B1-0833-2718-FB5B-F441F554B5D6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DEEDAA-7B69-E949-455F-718CEE80CFCA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945E43D-3683-C001-777C-B0040E5409D1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760A97-A832-3D5B-FBF9-1D197C50281A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C8C289A-1395-34B2-0588-927F743CC73E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96730A-8F58-3317-2F47-DDCE76B0A58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97CEA6-C9BF-D083-4560-C67C17359479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11A895-8EB8-468C-685C-5BEB556F128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CD635-D208-00F8-7B9B-83D2D55F2D3F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73E08E6-8815-EFAF-D1A9-4D132D456B0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0B676334-CB67-606E-7B6C-76BF11D967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2CC93DF-E1AB-1F20-0252-DD946CAEA269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117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237346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8905838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BA70A6D-B64B-4E0E-8540-6561E37F6A5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63555-24D4-1130-61DF-55F4ADEE22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9EF24D-955E-16C7-97E6-125E23769A31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F769C5-ACD3-EEED-57E6-8D318D7D2EEC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90FA038-830C-159A-38A2-E9423E3A8837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CC627A8-2368-CE55-073B-A0B9E34D03F3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9E5BA0AF-178C-F535-0804-A790C81299FD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80241299-7292-C330-1CC6-A989CCF47B61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6666ADA1-5B5C-BE68-0358-22BCD6BCC64E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244B40F-4C3E-A18E-4533-283E8E8B98CE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55C7EB59-2FC4-334C-A00F-04BC6703F4B4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9D0E483-90B9-FCDC-96C0-65D53549E1B8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E53F7C-7102-4DB1-E34C-1F34D13616F3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94ABD0-E28D-305B-2285-F7835E0F6AD4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BFAF52D-7425-D081-3C21-DE922BA97DC3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2">
                <a:extLst>
                  <a:ext uri="{FF2B5EF4-FFF2-40B4-BE49-F238E27FC236}">
                    <a16:creationId xmlns:a16="http://schemas.microsoft.com/office/drawing/2014/main" id="{30AFABA5-0B9D-4548-D91A-6097296FD4BC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55939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E4FD4-F321-0517-E2D7-5CCB9F281AE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9D336A-4B66-13B9-CE4F-BD9BD127BED9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7A501C-6E27-2412-093A-B0B231F48998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BCC8DA1-0178-FBCA-31B6-195F1ED4E224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AC83C3-E428-2431-0B9D-187BC6C858B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9211B-9B3D-F548-4B90-1FB4286DECBF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881BE0-D877-5166-8616-55BA261AF858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CE5F6D0-03A1-0C5F-DDD5-C2464E7D4036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DBC572-7159-8617-6703-805D564F51E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0EE8EFD1-9662-838D-25C4-01A70E4EF81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4D7F2C64-CAC2-2DFB-0AA4-18399CA26AFF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5047C1A-2DC9-C095-2B37-BF49C74537F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9530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312A6-B0F3-BFC3-B711-D6D88634A9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4801015-C425-A944-DD68-2C7FD776B052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907F586-A1B7-7065-9619-79F21DE87CFE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2A16246-D666-A54B-0A7A-D7E3909BF573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2265E8-172F-AD49-4715-77BE682BBCF4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3A38E6-6980-81FE-A17A-1718509D3D4F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8E4646D-7F98-D795-5613-58B89094C442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444B76-ED3C-AA7C-ED52-B1588034798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3F85F8-376F-CB42-FFBF-4019FD2EB279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5B1292-CF92-E1B1-55BC-CDB4B4ED41D7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A8532D-22D5-9B43-EBD4-D766B7CCCD72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CBB28C-ADC2-AA07-4378-126158309966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E5DC78-3CD0-F974-9A68-9A555F87F4A1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C72277-AC2A-DCBB-F1AC-696A3F61C95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9BB5D2-93B6-D88C-4E25-BDAA1C1C9C5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614491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9A624-B385-9F46-0799-7FA03452336C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DD0FFA0-9E84-7C92-9438-54C34BB8E088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96DC3CA-C0C8-AC8E-8964-49B364FB9BC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823F133-9FC8-080D-2DB8-5B32E5F702F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DC142B-7A2C-E746-BD64-C526EA2381ED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1A6906-C290-8015-637A-C9C2B7C8974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CBEF3AE-B780-BF86-B5AE-565C37E2369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68D8E0-1615-3CD8-FBED-4B0647F59CC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CD4DA2-19BA-82D7-DEF7-014DC8131F00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C55CD60E-6DD3-B0F5-EC5F-930447CDD2C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649B5BA-56B3-8794-A5B9-54D40F1D595D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E5210FB-5719-DD4C-5250-B8281E1CCEF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00016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4/3/2024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0824860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CA0637-A094-9AAA-EE25-5F7BBC11A314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B25F640-DAFA-3C4E-003A-3556224ED026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87EB34B-9392-198F-3287-16A2D1BFFF0D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61B918-BE02-542A-9A6E-6F81BE626170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3B02C1-727A-01AD-812A-E20393C3DE5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96F17B-2A72-1440-9EA5-CE745251966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4F2DCB4-BD44-0F13-AEAE-A2F147F8477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98D8C3A-DCBE-7945-85CC-B6CECB470119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4068A9-019D-0D51-CFE2-5539FEED5F5A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5" name="Rectangle: Single Corner Snipped 14">
              <a:extLst>
                <a:ext uri="{FF2B5EF4-FFF2-40B4-BE49-F238E27FC236}">
                  <a16:creationId xmlns:a16="http://schemas.microsoft.com/office/drawing/2014/main" id="{F3FFF19D-01F8-ECA1-1B10-FB6271B8853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6" name="Rectangle: Single Corner Snipped 15">
              <a:extLst>
                <a:ext uri="{FF2B5EF4-FFF2-40B4-BE49-F238E27FC236}">
                  <a16:creationId xmlns:a16="http://schemas.microsoft.com/office/drawing/2014/main" id="{C76ECF09-B14D-1D2F-F1AB-FE3FAD6EF6B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AC662C9-9A7B-D5D2-104F-FB3777AD601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92633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2AFDA9-9A09-3875-EE6C-F82B815FB2F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03217B6-6DE2-CF78-2C0C-9127F9600E3C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7">
            <a:extLst>
              <a:ext uri="{FF2B5EF4-FFF2-40B4-BE49-F238E27FC236}">
                <a16:creationId xmlns:a16="http://schemas.microsoft.com/office/drawing/2014/main" id="{C00C5B03-C969-E994-97D9-F1C21E533F7F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F28C3B6-6122-502B-8845-42C91744C2AD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025E04F1-BFB9-6B1F-7AAA-E7B8BECC514A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D5DE83-C998-D350-BDE3-CEAB945197D2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145645DB-EC0B-8611-A5AA-48A4CDB0A31E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Freeform: Shape 16">
              <a:extLst>
                <a:ext uri="{FF2B5EF4-FFF2-40B4-BE49-F238E27FC236}">
                  <a16:creationId xmlns:a16="http://schemas.microsoft.com/office/drawing/2014/main" id="{392D0995-B1C5-A612-00B8-888C01DD26F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23">
            <a:extLst>
              <a:ext uri="{FF2B5EF4-FFF2-40B4-BE49-F238E27FC236}">
                <a16:creationId xmlns:a16="http://schemas.microsoft.com/office/drawing/2014/main" id="{D3F93F2E-9983-6780-72F8-148BC040D3E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8357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D97CE-A7E6-3270-6185-027CFE94F508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92C4520-7D6C-6A82-6DCF-DD82362FA512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0C5E53F-6A19-8B24-643D-C04D7F6F6D05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A99F3C-07EE-C8EF-5BA1-C9A8F99CF14F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6779833-0570-E9B0-83DE-04CC3F58FA26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979317-9D39-F968-0D53-FB0278161283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D578F8-2893-B897-9021-414949FA85C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3C0D05B-C3F3-38C8-B2F2-4D6B3691A51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71948-7E5C-F03B-AEEF-A6C0A7ADB75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955879C8-1C37-A3B8-2421-3F3464FE559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9D7026C9-53DB-5CC8-749E-2AE1C85B56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0112F00-A430-B829-9B00-6ACF90C4EBB6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926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6FFE8-0DAA-9668-ED24-9EF8A552746E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A23EF2-8839-D63D-D87E-9A88AD0B4B55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33F400-8894-A878-E232-AE891C9DCE02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93ECA1-20E5-D5FB-4015-20AC21834F1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65A8EF6-34D9-5C3C-B10A-27B0320101D9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FB3B06-66E5-5121-64EB-3323904C0000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3AC782-CE34-1ED8-9E94-1E9DD43195D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C58C26-4A76-346B-98AF-A989B221CA07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352386-5541-B756-5154-C3E32486B769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6">
              <a:extLst>
                <a:ext uri="{FF2B5EF4-FFF2-40B4-BE49-F238E27FC236}">
                  <a16:creationId xmlns:a16="http://schemas.microsoft.com/office/drawing/2014/main" id="{EF7E6CB3-DA0D-CA80-DEB6-64584985D06A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8E4224C3-38F3-06F1-9003-3FE0962EB27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4CC9E1-1A84-1A45-EA33-EF8258AF59A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5759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7555608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390591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BDC284-B8C8-4C35-0269-98793B11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0E4E0-7AB4-928E-747F-121FFE60A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620E3-0146-D400-16AD-E66949EF6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E4A03-3FB4-45E8-8A58-7FB3B709C79E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7E00D-2215-6E8E-CCBE-1E0F4DAC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6E6D-637F-9295-7568-6C559C16B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F82282-C7DB-3C9B-257B-F04622FEC2E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8B09A96-15FD-D27A-5A56-F2F53A3E18A1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0B6A93B-0422-B6C8-6676-F467ACDCCD17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A23181FE-E13F-D83C-A44B-60DAEAE8B244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C8645BF8-6D3C-8892-190C-314C3CC84FD2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36702C-C2A0-584B-F0E6-A49FF4429208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6FA2FF-4617-3D64-E2B6-06D745CE6E0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4D13D963-9C08-C3E2-0028-E3E61901C9CD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DD748E81-742D-7A90-A13C-8ED37457AB93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82181E-3C7A-BC6E-58CE-084028446A37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2660C968-9BE5-66A2-C90C-6990AA6E6CD6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743F3814-2D49-82C0-1484-D9F0335CC25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8EEE2100-F76A-A130-01E3-6394BB8FDC07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8908FBD8-66AB-45DC-9CA1-E4B16C2B234A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64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273BB-F7B6-F98A-A93C-83F7ED62D921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E3DEACB7-32E0-067D-C579-6C39B94AD29E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E5144B56-FDB7-8E6F-C55D-785FF9A37864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8E2206A1-F0D9-697F-FE12-C21781E951DF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863F85B1-C921-B0B8-0807-FCDAF4A4C415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ABB14C-F7E8-9F8C-2BB5-0C4FECFB1915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9EBA29-D574-F957-D94D-E955396D2A18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9095BC11-FBB2-9153-734C-4135AAA49202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CA299368-9ED1-2E63-EA83-AC3871A62D0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B2750A-D66D-F365-C347-C50C06489A88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FBE6D02F-A5EC-6385-3B99-F68D02FEF7E9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E96EB023-E942-09DE-A8EF-6AF4CA7E91A7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9828EFD0-C3CA-5553-908B-8AAEDB00EEC4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53AC67A-BDB2-2A7C-09AB-75360524E7A5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038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C0D7D-E8A9-DCF2-4AF1-36942D87EA8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6CF92E56-FFE6-BB5C-22A1-88537351D5DD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03C239C8-FFA4-1A35-55C4-8B06CB53FBE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3879AC14-48CC-5DB3-6D1D-62F63FC8D69A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30778DB5-49F6-9DEE-0DD2-6CE19C932B3C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C2A235-A832-C6F4-E78F-FAEB89619A6E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74978D-BA8E-437C-DD14-5F642169C55C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DA6C0B5-1217-9833-E927-F3187EEBE323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F54B060A-2F21-A450-C6AE-D4905619DBC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0ADA59-D503-6C46-7629-53AC946D22A3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60EC1ADA-E519-7187-8857-439F99891BB0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5C6AD1B4-CB96-8E48-3025-6902E792EE25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792D6306-F043-7AE2-CB55-C207B3694551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A02F8A9A-7BED-6EB7-5A07-849A80E1E0BF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299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80924-0A56-F202-1ECD-4CDE83BF108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C42B1873-0C77-CB31-895C-8EBBBFC18C81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7">
            <a:extLst>
              <a:ext uri="{FF2B5EF4-FFF2-40B4-BE49-F238E27FC236}">
                <a16:creationId xmlns:a16="http://schemas.microsoft.com/office/drawing/2014/main" id="{52B064B8-7D2C-385E-0B44-DFB4EA4B8C5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A405B29-BF9C-0D54-D62E-947545CAAE7D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569241A8-12CB-78CC-FD0A-C0F15E6A9A20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9E718E5-39AF-4E6A-3E69-03ED3FD5BD71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BD3061-FB24-ADE8-A458-EA6AC41129B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4" name="Freeform: Shape 15">
              <a:extLst>
                <a:ext uri="{FF2B5EF4-FFF2-40B4-BE49-F238E27FC236}">
                  <a16:creationId xmlns:a16="http://schemas.microsoft.com/office/drawing/2014/main" id="{76F631F8-D8AD-25DB-C96D-53BAC0C1B05F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Freeform: Shape 16">
              <a:extLst>
                <a:ext uri="{FF2B5EF4-FFF2-40B4-BE49-F238E27FC236}">
                  <a16:creationId xmlns:a16="http://schemas.microsoft.com/office/drawing/2014/main" id="{20ED64CC-6262-0821-7A66-900F7BF907BF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4E4F6A-5B6F-A6AD-B1FC-C5CF36E742ED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7" name="Rectangle: Single Corner Snipped 18">
              <a:extLst>
                <a:ext uri="{FF2B5EF4-FFF2-40B4-BE49-F238E27FC236}">
                  <a16:creationId xmlns:a16="http://schemas.microsoft.com/office/drawing/2014/main" id="{E16843D7-BBF9-2A87-70CF-E333B2DAA2F4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8" name="Rectangle: Single Corner Snipped 2">
              <a:extLst>
                <a:ext uri="{FF2B5EF4-FFF2-40B4-BE49-F238E27FC236}">
                  <a16:creationId xmlns:a16="http://schemas.microsoft.com/office/drawing/2014/main" id="{EE099BFC-8244-B8F0-B277-5837304E820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7860F81A-FDB4-3456-9701-65A24C669165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835F1572-AFD1-E457-C91A-2376BF5D0EEF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4205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1514725"/>
            <a:ext cx="9351264" cy="2310392"/>
          </a:xfrm>
        </p:spPr>
        <p:txBody>
          <a:bodyPr/>
          <a:lstStyle/>
          <a:p>
            <a:pPr algn="ctr"/>
            <a:r>
              <a:rPr lang="en-US" sz="5400" dirty="0"/>
              <a:t>From reactive to proactive: the metamorphosis of antiviruses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9236" y="4947564"/>
            <a:ext cx="3687097" cy="395711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Radosław Kumorek</a:t>
            </a:r>
            <a:b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CD7AE-E912-5063-76F0-7190D05DC3F7}"/>
              </a:ext>
            </a:extLst>
          </p:cNvPr>
          <p:cNvSpPr txBox="1">
            <a:spLocks/>
          </p:cNvSpPr>
          <p:nvPr/>
        </p:nvSpPr>
        <p:spPr>
          <a:xfrm>
            <a:off x="8877609" y="5474801"/>
            <a:ext cx="1730350" cy="487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GB" sz="1800" kern="1200" spc="3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SFI </a:t>
            </a:r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20</a:t>
            </a:r>
            <a:r>
              <a:rPr lang="pl-PL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24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C6578-CBA3-E570-E936-9EDD7F8D9305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9E330-A9EE-10B5-0C6C-FA35CA51F1F6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39648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Simplest detection</a:t>
            </a:r>
            <a:endParaRPr lang="en-US" sz="3600" dirty="0"/>
          </a:p>
        </p:txBody>
      </p:sp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16950575-D1A0-41BC-A100-E5E85FB2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10" y="2467925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Malware Icon - Free PNG &amp; SVG 1568999 - Noun Project">
            <a:extLst>
              <a:ext uri="{FF2B5EF4-FFF2-40B4-BE49-F238E27FC236}">
                <a16:creationId xmlns:a16="http://schemas.microsoft.com/office/drawing/2014/main" id="{A97ECA7D-B344-82BC-75A8-005ED85D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222" y="1955292"/>
            <a:ext cx="3988308" cy="39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CB170-65AA-DEB9-0580-54211546862A}"/>
              </a:ext>
            </a:extLst>
          </p:cNvPr>
          <p:cNvSpPr txBox="1"/>
          <p:nvPr/>
        </p:nvSpPr>
        <p:spPr>
          <a:xfrm>
            <a:off x="1672544" y="1923845"/>
            <a:ext cx="927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F4CD-1AC6-E3D9-5BFD-3B0AE5DBA153}"/>
              </a:ext>
            </a:extLst>
          </p:cNvPr>
          <p:cNvSpPr txBox="1"/>
          <p:nvPr/>
        </p:nvSpPr>
        <p:spPr>
          <a:xfrm>
            <a:off x="7629192" y="1457608"/>
            <a:ext cx="2950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Malwares database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8F71A6-32ED-3BE7-E149-CA544436A24D}"/>
              </a:ext>
            </a:extLst>
          </p:cNvPr>
          <p:cNvCxnSpPr/>
          <p:nvPr/>
        </p:nvCxnSpPr>
        <p:spPr>
          <a:xfrm>
            <a:off x="3239648" y="3571494"/>
            <a:ext cx="38256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AFAF5-5EDE-95C3-BFA2-3656FBA8E553}"/>
              </a:ext>
            </a:extLst>
          </p:cNvPr>
          <p:cNvSpPr txBox="1"/>
          <p:nvPr/>
        </p:nvSpPr>
        <p:spPr>
          <a:xfrm>
            <a:off x="3284606" y="2929996"/>
            <a:ext cx="3675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Is the file in the database?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284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B9E659-6EA9-AB90-7772-9FB801E979C5}"/>
              </a:ext>
            </a:extLst>
          </p:cNvPr>
          <p:cNvSpPr txBox="1"/>
          <p:nvPr/>
        </p:nvSpPr>
        <p:spPr>
          <a:xfrm>
            <a:off x="1813334" y="4280295"/>
            <a:ext cx="3370850" cy="1384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Compare sizes?</a:t>
            </a:r>
            <a:b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</a:br>
            <a:b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</a:br>
            <a:r>
              <a:rPr lang="pl-PL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not deterministic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Comparing files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47B13-1529-E8FE-52E7-F0B2E142288B}"/>
              </a:ext>
            </a:extLst>
          </p:cNvPr>
          <p:cNvSpPr txBox="1"/>
          <p:nvPr/>
        </p:nvSpPr>
        <p:spPr>
          <a:xfrm>
            <a:off x="950393" y="1684587"/>
            <a:ext cx="5145607" cy="13849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800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Compare files byte by byte? </a:t>
            </a:r>
            <a:br>
              <a:rPr lang="pl-PL" sz="2800" b="1" dirty="0">
                <a:solidFill>
                  <a:srgbClr val="D3CFCA"/>
                </a:solidFill>
                <a:latin typeface="Arial" panose="020B0604020202020204" pitchFamily="34" charset="0"/>
              </a:rPr>
            </a:br>
            <a:br>
              <a:rPr lang="pl-PL" sz="2800" b="1" dirty="0">
                <a:solidFill>
                  <a:srgbClr val="D3CFCA"/>
                </a:solidFill>
                <a:latin typeface="Arial" panose="020B0604020202020204" pitchFamily="34" charset="0"/>
              </a:rPr>
            </a:br>
            <a:r>
              <a:rPr lang="pl-PL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low efficiency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28DC994-EA28-07A7-0F91-75C512C3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556" y="1517650"/>
            <a:ext cx="4659313" cy="465931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A24E6-FBC3-6E83-6D3D-B0811AD4A5ED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94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6AC3A7-E298-3E38-C52E-7BED727598F1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Hash function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C1023-EDE9-E520-E57F-FF91C6393527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Free File SVG, PNG Icon, Symbol. Download Image.">
            <a:extLst>
              <a:ext uri="{FF2B5EF4-FFF2-40B4-BE49-F238E27FC236}">
                <a16:creationId xmlns:a16="http://schemas.microsoft.com/office/drawing/2014/main" id="{783095D6-2EFC-0362-ABDC-086670F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21" y="2833685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0999-2B65-3734-B339-032A8AAA0D0C}"/>
              </a:ext>
            </a:extLst>
          </p:cNvPr>
          <p:cNvSpPr txBox="1"/>
          <p:nvPr/>
        </p:nvSpPr>
        <p:spPr>
          <a:xfrm>
            <a:off x="1791177" y="2214755"/>
            <a:ext cx="10678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5C6B2-BDE1-ECB1-57A3-1E42DDF783DF}"/>
              </a:ext>
            </a:extLst>
          </p:cNvPr>
          <p:cNvCxnSpPr/>
          <p:nvPr/>
        </p:nvCxnSpPr>
        <p:spPr>
          <a:xfrm>
            <a:off x="4133377" y="3790949"/>
            <a:ext cx="38256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4168-F98E-4391-4B6A-F06829EC7387}"/>
              </a:ext>
            </a:extLst>
          </p:cNvPr>
          <p:cNvSpPr txBox="1"/>
          <p:nvPr/>
        </p:nvSpPr>
        <p:spPr>
          <a:xfrm>
            <a:off x="5213557" y="3101261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10834-9372-107A-BD38-79C6C2C8BF92}"/>
              </a:ext>
            </a:extLst>
          </p:cNvPr>
          <p:cNvSpPr txBox="1"/>
          <p:nvPr/>
        </p:nvSpPr>
        <p:spPr>
          <a:xfrm>
            <a:off x="8607822" y="3467783"/>
            <a:ext cx="2674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CHECKSUM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432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6AC3A7-E298-3E38-C52E-7BED727598F1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Hash function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5C1023-EDE9-E520-E57F-FF91C6393527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Picture 2" descr="Free File SVG, PNG Icon, Symbol. Download Image.">
            <a:extLst>
              <a:ext uri="{FF2B5EF4-FFF2-40B4-BE49-F238E27FC236}">
                <a16:creationId xmlns:a16="http://schemas.microsoft.com/office/drawing/2014/main" id="{783095D6-2EFC-0362-ABDC-086670F4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91" y="1924074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570999-2B65-3734-B339-032A8AAA0D0C}"/>
              </a:ext>
            </a:extLst>
          </p:cNvPr>
          <p:cNvSpPr txBox="1"/>
          <p:nvPr/>
        </p:nvSpPr>
        <p:spPr>
          <a:xfrm>
            <a:off x="4596191" y="1400854"/>
            <a:ext cx="2207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notepad.exe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35C6B2-BDE1-ECB1-57A3-1E42DDF783DF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5699760" y="4131212"/>
            <a:ext cx="0" cy="8498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28B4168-F98E-4391-4B6A-F06829EC7387}"/>
              </a:ext>
            </a:extLst>
          </p:cNvPr>
          <p:cNvSpPr txBox="1"/>
          <p:nvPr/>
        </p:nvSpPr>
        <p:spPr>
          <a:xfrm>
            <a:off x="5855092" y="4172658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10834-9372-107A-BD38-79C6C2C8BF92}"/>
              </a:ext>
            </a:extLst>
          </p:cNvPr>
          <p:cNvSpPr txBox="1"/>
          <p:nvPr/>
        </p:nvSpPr>
        <p:spPr>
          <a:xfrm>
            <a:off x="1432560" y="4981015"/>
            <a:ext cx="853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87F53BC444C05230CE439DBB127C03F2E374067D6FB08E91C834371FD9ECF661</a:t>
            </a:r>
          </a:p>
        </p:txBody>
      </p:sp>
    </p:spTree>
    <p:extLst>
      <p:ext uri="{BB962C8B-B14F-4D97-AF65-F5344CB8AC3E}">
        <p14:creationId xmlns:p14="http://schemas.microsoft.com/office/powerpoint/2010/main" val="170353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0C6578-CBA3-E570-E936-9EDD7F8D9305}"/>
              </a:ext>
            </a:extLst>
          </p:cNvPr>
          <p:cNvSpPr/>
          <p:nvPr/>
        </p:nvSpPr>
        <p:spPr>
          <a:xfrm>
            <a:off x="0" y="1328039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9E330-A9EE-10B5-0C6C-FA35CA51F1F6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39648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Simplest detection</a:t>
            </a:r>
            <a:endParaRPr lang="en-US" sz="3600" dirty="0"/>
          </a:p>
        </p:txBody>
      </p:sp>
      <p:pic>
        <p:nvPicPr>
          <p:cNvPr id="1026" name="Picture 2" descr="Free File SVG, PNG Icon, Symbol. Download Image.">
            <a:extLst>
              <a:ext uri="{FF2B5EF4-FFF2-40B4-BE49-F238E27FC236}">
                <a16:creationId xmlns:a16="http://schemas.microsoft.com/office/drawing/2014/main" id="{16950575-D1A0-41BC-A100-E5E85FB22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410" y="257155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ase Malware Icon - Free PNG &amp; SVG 1568999 - Noun Project">
            <a:extLst>
              <a:ext uri="{FF2B5EF4-FFF2-40B4-BE49-F238E27FC236}">
                <a16:creationId xmlns:a16="http://schemas.microsoft.com/office/drawing/2014/main" id="{A97ECA7D-B344-82BC-75A8-005ED85D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76" y="2017600"/>
            <a:ext cx="3988308" cy="398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BCB170-65AA-DEB9-0580-54211546862A}"/>
              </a:ext>
            </a:extLst>
          </p:cNvPr>
          <p:cNvSpPr txBox="1"/>
          <p:nvPr/>
        </p:nvSpPr>
        <p:spPr>
          <a:xfrm>
            <a:off x="486963" y="1960421"/>
            <a:ext cx="8483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File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8F4CD-1AC6-E3D9-5BFD-3B0AE5DBA153}"/>
              </a:ext>
            </a:extLst>
          </p:cNvPr>
          <p:cNvSpPr txBox="1"/>
          <p:nvPr/>
        </p:nvSpPr>
        <p:spPr>
          <a:xfrm>
            <a:off x="8374143" y="1423249"/>
            <a:ext cx="3401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Malwares SHA database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8F71A6-32ED-3BE7-E149-CA544436A24D}"/>
              </a:ext>
            </a:extLst>
          </p:cNvPr>
          <p:cNvCxnSpPr>
            <a:cxnSpLocks/>
          </p:cNvCxnSpPr>
          <p:nvPr/>
        </p:nvCxnSpPr>
        <p:spPr>
          <a:xfrm>
            <a:off x="5181600" y="3582924"/>
            <a:ext cx="3035808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3AFAF5-5EDE-95C3-BFA2-3656FBA8E553}"/>
              </a:ext>
            </a:extLst>
          </p:cNvPr>
          <p:cNvSpPr txBox="1"/>
          <p:nvPr/>
        </p:nvSpPr>
        <p:spPr>
          <a:xfrm>
            <a:off x="5181600" y="2922939"/>
            <a:ext cx="3675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Is SHA in the database?</a:t>
            </a:r>
            <a:endParaRPr lang="en-US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EC02E8-0B0E-ECA6-07CE-32B9B631B841}"/>
              </a:ext>
            </a:extLst>
          </p:cNvPr>
          <p:cNvCxnSpPr>
            <a:cxnSpLocks/>
          </p:cNvCxnSpPr>
          <p:nvPr/>
        </p:nvCxnSpPr>
        <p:spPr>
          <a:xfrm>
            <a:off x="1737360" y="3571494"/>
            <a:ext cx="1700784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CADBF-2DE7-2B79-B74B-20A0977A053E}"/>
              </a:ext>
            </a:extLst>
          </p:cNvPr>
          <p:cNvSpPr/>
          <p:nvPr/>
        </p:nvSpPr>
        <p:spPr>
          <a:xfrm>
            <a:off x="3558301" y="3278886"/>
            <a:ext cx="1409939" cy="5852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Checksum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37121-2BFE-547E-7EC7-1DE19EEE04CF}"/>
              </a:ext>
            </a:extLst>
          </p:cNvPr>
          <p:cNvSpPr txBox="1"/>
          <p:nvPr/>
        </p:nvSpPr>
        <p:spPr>
          <a:xfrm>
            <a:off x="1757673" y="2885036"/>
            <a:ext cx="1467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SHA256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9017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ADDDC6-0B35-8AC0-71C7-2468C5125940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 err="1"/>
              <a:t>Wacat</a:t>
            </a:r>
            <a:r>
              <a:rPr lang="pl-PL" sz="3600" dirty="0"/>
              <a:t>ac</a:t>
            </a:r>
            <a:r>
              <a:rPr lang="en-US" sz="3600" dirty="0"/>
              <a:t>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sha256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  <a:r>
              <a:rPr lang="en-US" sz="3600" dirty="0"/>
              <a:t>9CB63AE435458E97697A04255DD0655724E89F98026FED152EE1D36F8CA5EB0E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63370-8DC7-C7FC-73A2-228C79BEF656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Wacatac_sha.sig</a:t>
            </a:r>
          </a:p>
        </p:txBody>
      </p:sp>
    </p:spTree>
    <p:extLst>
      <p:ext uri="{BB962C8B-B14F-4D97-AF65-F5344CB8AC3E}">
        <p14:creationId xmlns:p14="http://schemas.microsoft.com/office/powerpoint/2010/main" val="285617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1BC6-6FB6-4375-4471-1DF7C123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9515"/>
            <a:ext cx="12192000" cy="373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E2E43-B73E-3446-C9FF-58056027B964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35320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FF4D95-1021-3373-A0D1-F28C00E6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67" y="2403182"/>
            <a:ext cx="3249167" cy="178979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83F63-9FF1-6F7B-59C3-FF0DCCC981DC}"/>
              </a:ext>
            </a:extLst>
          </p:cNvPr>
          <p:cNvSpPr txBox="1"/>
          <p:nvPr/>
        </p:nvSpPr>
        <p:spPr>
          <a:xfrm>
            <a:off x="1170432" y="4842733"/>
            <a:ext cx="4315967" cy="668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9CB63AE435458E97697A04255DD0655724E89F98026FED152EE1D36F8CA5EB0E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842642-246F-119C-2F5F-49294D839E6F}"/>
              </a:ext>
            </a:extLst>
          </p:cNvPr>
          <p:cNvSpPr/>
          <p:nvPr/>
        </p:nvSpPr>
        <p:spPr>
          <a:xfrm>
            <a:off x="896112" y="2115312"/>
            <a:ext cx="4663440" cy="38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6F2C7-B90F-1859-65B3-CC162B68E533}"/>
              </a:ext>
            </a:extLst>
          </p:cNvPr>
          <p:cNvSpPr txBox="1"/>
          <p:nvPr/>
        </p:nvSpPr>
        <p:spPr>
          <a:xfrm>
            <a:off x="1590738" y="1423285"/>
            <a:ext cx="3475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Wacatac_v1.exe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12485-1971-49CA-17BA-1CD83005EB13}"/>
              </a:ext>
            </a:extLst>
          </p:cNvPr>
          <p:cNvSpPr txBox="1"/>
          <p:nvPr/>
        </p:nvSpPr>
        <p:spPr>
          <a:xfrm>
            <a:off x="7284403" y="1440508"/>
            <a:ext cx="3475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Wacatac_v2.exe</a:t>
            </a:r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9D5D35-8249-F650-83CC-9335A6E1BF18}"/>
              </a:ext>
            </a:extLst>
          </p:cNvPr>
          <p:cNvSpPr/>
          <p:nvPr/>
        </p:nvSpPr>
        <p:spPr>
          <a:xfrm>
            <a:off x="6690360" y="2115312"/>
            <a:ext cx="4663440" cy="38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24DEF6-E6F2-841E-3C4B-DC4C25E7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939" y="2382277"/>
            <a:ext cx="3396817" cy="1810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DFEC3C-43C3-AE39-432B-EFF96BBCD619}"/>
              </a:ext>
            </a:extLst>
          </p:cNvPr>
          <p:cNvSpPr txBox="1"/>
          <p:nvPr/>
        </p:nvSpPr>
        <p:spPr>
          <a:xfrm>
            <a:off x="6871255" y="4865341"/>
            <a:ext cx="4301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B43043CFC7B24FBABE9CB37634F081370CF25878D0054FB9578128F3895ED82F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D3ADB-8247-3398-3F72-215F50146481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</a:t>
            </a:r>
          </a:p>
        </p:txBody>
      </p:sp>
    </p:spTree>
    <p:extLst>
      <p:ext uri="{BB962C8B-B14F-4D97-AF65-F5344CB8AC3E}">
        <p14:creationId xmlns:p14="http://schemas.microsoft.com/office/powerpoint/2010/main" val="1684608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C3A4C-407F-090F-BF24-6380FFF1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363"/>
            <a:ext cx="12192000" cy="327727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168FEE-FD39-292E-8451-8FA7AAE8A692}"/>
              </a:ext>
            </a:extLst>
          </p:cNvPr>
          <p:cNvCxnSpPr>
            <a:cxnSpLocks/>
          </p:cNvCxnSpPr>
          <p:nvPr/>
        </p:nvCxnSpPr>
        <p:spPr>
          <a:xfrm>
            <a:off x="0" y="4462272"/>
            <a:ext cx="420624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5BAAE8-6255-7E09-A895-F6C38C32D29B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</a:p>
        </p:txBody>
      </p:sp>
    </p:spTree>
    <p:extLst>
      <p:ext uri="{BB962C8B-B14F-4D97-AF65-F5344CB8AC3E}">
        <p14:creationId xmlns:p14="http://schemas.microsoft.com/office/powerpoint/2010/main" val="2493240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3E337-0BAC-0E95-852B-5E0674B92A8B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Malwares similarities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B8359C-0516-8BBE-E43F-0FCD4A4A15FF}"/>
              </a:ext>
            </a:extLst>
          </p:cNvPr>
          <p:cNvSpPr/>
          <p:nvPr/>
        </p:nvSpPr>
        <p:spPr>
          <a:xfrm>
            <a:off x="7233668" y="2658872"/>
            <a:ext cx="3464812" cy="1475232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IMPORTS</a:t>
            </a:r>
            <a:endParaRPr lang="en-US" sz="4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2EB3E8-FD94-4040-6B03-E41401A3ADC3}"/>
              </a:ext>
            </a:extLst>
          </p:cNvPr>
          <p:cNvSpPr/>
          <p:nvPr/>
        </p:nvSpPr>
        <p:spPr>
          <a:xfrm>
            <a:off x="1823467" y="1500330"/>
            <a:ext cx="3832098" cy="14752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48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F42278-CC7A-C6F3-8F61-54345AAD6C74}"/>
              </a:ext>
            </a:extLst>
          </p:cNvPr>
          <p:cNvSpPr/>
          <p:nvPr/>
        </p:nvSpPr>
        <p:spPr>
          <a:xfrm>
            <a:off x="3223261" y="3882439"/>
            <a:ext cx="4864608" cy="2343118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/>
              <a:t>STRINGS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5061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D6B80B-EE09-B788-4B93-EDD106997F5E}"/>
              </a:ext>
            </a:extLst>
          </p:cNvPr>
          <p:cNvSpPr txBox="1"/>
          <p:nvPr/>
        </p:nvSpPr>
        <p:spPr>
          <a:xfrm>
            <a:off x="617244" y="2006891"/>
            <a:ext cx="3011423" cy="76944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Maersk 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21D57E-157E-4936-15CF-E78C8C6D3843}"/>
              </a:ext>
            </a:extLst>
          </p:cNvPr>
          <p:cNvSpPr txBox="1"/>
          <p:nvPr/>
        </p:nvSpPr>
        <p:spPr>
          <a:xfrm>
            <a:off x="3117675" y="1635861"/>
            <a:ext cx="3011423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FedEx 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BDDD2-511F-E919-CFF8-2FC4BF83B744}"/>
              </a:ext>
            </a:extLst>
          </p:cNvPr>
          <p:cNvSpPr txBox="1"/>
          <p:nvPr/>
        </p:nvSpPr>
        <p:spPr>
          <a:xfrm>
            <a:off x="544127" y="3006212"/>
            <a:ext cx="3401096" cy="584775"/>
          </a:xfrm>
          <a:prstGeom prst="rect">
            <a:avLst/>
          </a:prstGeom>
          <a:solidFill>
            <a:srgbClr val="687B4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Saint-Gobain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002DD-8C5C-0477-ED1C-53D11849F8F8}"/>
              </a:ext>
            </a:extLst>
          </p:cNvPr>
          <p:cNvSpPr/>
          <p:nvPr/>
        </p:nvSpPr>
        <p:spPr>
          <a:xfrm>
            <a:off x="268225" y="1424590"/>
            <a:ext cx="6522720" cy="4637651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8620DF10-E0A9-599C-2E6F-475D2DBBCCD3}"/>
              </a:ext>
            </a:extLst>
          </p:cNvPr>
          <p:cNvSpPr txBox="1">
            <a:spLocks/>
          </p:cNvSpPr>
          <p:nvPr/>
        </p:nvSpPr>
        <p:spPr>
          <a:xfrm>
            <a:off x="3468706" y="239019"/>
            <a:ext cx="5254587" cy="669399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NotPetya</a:t>
            </a:r>
            <a:endParaRPr lang="en-US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614B2-6864-1EA0-FC1D-3EAE1E3F6BC2}"/>
              </a:ext>
            </a:extLst>
          </p:cNvPr>
          <p:cNvSpPr txBox="1"/>
          <p:nvPr/>
        </p:nvSpPr>
        <p:spPr>
          <a:xfrm>
            <a:off x="733734" y="4158202"/>
            <a:ext cx="4672940" cy="14465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sz="4400" b="0" i="0" dirty="0">
                <a:solidFill>
                  <a:srgbClr val="E8E6E3"/>
                </a:solidFill>
                <a:effectLst/>
                <a:latin typeface="Linux Libertine"/>
              </a:rPr>
              <a:t>Chernobyl Nuclear Power Plant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649FA5-24C5-FCC1-BF23-0B3A845B9CBB}"/>
              </a:ext>
            </a:extLst>
          </p:cNvPr>
          <p:cNvSpPr txBox="1"/>
          <p:nvPr/>
        </p:nvSpPr>
        <p:spPr>
          <a:xfrm>
            <a:off x="3535805" y="3211387"/>
            <a:ext cx="3011423" cy="76944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4400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Merck 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11A471-D2D4-E430-EA72-1FE4EF05503E}"/>
              </a:ext>
            </a:extLst>
          </p:cNvPr>
          <p:cNvSpPr txBox="1"/>
          <p:nvPr/>
        </p:nvSpPr>
        <p:spPr>
          <a:xfrm>
            <a:off x="7334358" y="3137154"/>
            <a:ext cx="48088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7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10 billion $</a:t>
            </a:r>
            <a:endParaRPr lang="en-US" sz="7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4ECADB-FEA7-8CF2-8FC4-86AAAAF00F4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882384" y="3737318"/>
            <a:ext cx="451974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428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EF4BBC-32B1-4994-87F0-EB5D72000D80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 err="1"/>
              <a:t>Wa</a:t>
            </a:r>
            <a:r>
              <a:rPr lang="pl-PL" sz="3600" dirty="0"/>
              <a:t>c</a:t>
            </a:r>
            <a:r>
              <a:rPr lang="en-US" sz="3600" dirty="0"/>
              <a:t>a</a:t>
            </a:r>
            <a:r>
              <a:rPr lang="pl-PL" sz="3600" dirty="0"/>
              <a:t>t</a:t>
            </a:r>
            <a:r>
              <a:rPr lang="en-US" sz="3600" dirty="0"/>
              <a:t>a</a:t>
            </a:r>
            <a:r>
              <a:rPr lang="pl-PL" sz="3600" dirty="0"/>
              <a:t>c</a:t>
            </a:r>
            <a:r>
              <a:rPr lang="en-US" sz="3600" dirty="0"/>
              <a:t>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imports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en-US" sz="3600" dirty="0"/>
              <a:t>[</a:t>
            </a:r>
            <a:r>
              <a:rPr lang="pl-PL" sz="3600" dirty="0"/>
              <a:t>kernel32+</a:t>
            </a:r>
            <a:r>
              <a:rPr lang="en-US" sz="3600" dirty="0"/>
              <a:t>Sleep, </a:t>
            </a:r>
            <a:r>
              <a:rPr lang="pl-PL" sz="3600" dirty="0"/>
              <a:t>user32+</a:t>
            </a:r>
            <a:r>
              <a:rPr lang="en-US" sz="3600" dirty="0" err="1"/>
              <a:t>BlockInput</a:t>
            </a:r>
            <a:r>
              <a:rPr lang="en-US" sz="3600" dirty="0"/>
              <a:t>, </a:t>
            </a:r>
            <a:r>
              <a:rPr lang="pl-PL" sz="3600" dirty="0"/>
              <a:t>user32+</a:t>
            </a:r>
            <a:r>
              <a:rPr lang="en-US" sz="3600" dirty="0" err="1"/>
              <a:t>SetCursorPos</a:t>
            </a:r>
            <a:r>
              <a:rPr lang="en-US" sz="3600" dirty="0"/>
              <a:t>, </a:t>
            </a:r>
            <a:r>
              <a:rPr lang="pl-PL" sz="3600" dirty="0"/>
              <a:t>shell32+ </a:t>
            </a:r>
            <a:r>
              <a:rPr lang="en-US" sz="3600" dirty="0" err="1"/>
              <a:t>ShellExecuteW</a:t>
            </a:r>
            <a:r>
              <a:rPr lang="en-US" sz="3600" dirty="0"/>
              <a:t>, </a:t>
            </a:r>
            <a:r>
              <a:rPr lang="pl-PL" sz="3600" dirty="0"/>
              <a:t>advapi32+</a:t>
            </a:r>
            <a:r>
              <a:rPr lang="en-US" sz="3600" dirty="0" err="1"/>
              <a:t>RegSetValueExW</a:t>
            </a:r>
            <a:r>
              <a:rPr lang="en-US" sz="3600" dirty="0"/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ECE6-924B-F78F-E00D-1427B2D5083A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Wacatac_heur.sig</a:t>
            </a:r>
          </a:p>
        </p:txBody>
      </p:sp>
    </p:spTree>
    <p:extLst>
      <p:ext uri="{BB962C8B-B14F-4D97-AF65-F5344CB8AC3E}">
        <p14:creationId xmlns:p14="http://schemas.microsoft.com/office/powerpoint/2010/main" val="1028031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8750D-7CAC-6564-1D38-EE2B0464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446"/>
            <a:ext cx="12192000" cy="449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2ADB55-DACB-6A02-0153-768D032A7173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78529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222D1F-A763-8DD8-4F11-FEDDFD48D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47170"/>
              </p:ext>
            </p:extLst>
          </p:nvPr>
        </p:nvGraphicFramePr>
        <p:xfrm>
          <a:off x="835152" y="1371600"/>
          <a:ext cx="10655807" cy="512828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932432">
                  <a:extLst>
                    <a:ext uri="{9D8B030D-6E8A-4147-A177-3AD203B41FA5}">
                      <a16:colId xmlns:a16="http://schemas.microsoft.com/office/drawing/2014/main" val="2344533123"/>
                    </a:ext>
                  </a:extLst>
                </a:gridCol>
                <a:gridCol w="4065973">
                  <a:extLst>
                    <a:ext uri="{9D8B030D-6E8A-4147-A177-3AD203B41FA5}">
                      <a16:colId xmlns:a16="http://schemas.microsoft.com/office/drawing/2014/main" val="3479173688"/>
                    </a:ext>
                  </a:extLst>
                </a:gridCol>
                <a:gridCol w="4657402">
                  <a:extLst>
                    <a:ext uri="{9D8B030D-6E8A-4147-A177-3AD203B41FA5}">
                      <a16:colId xmlns:a16="http://schemas.microsoft.com/office/drawing/2014/main" val="3741388743"/>
                    </a:ext>
                  </a:extLst>
                </a:gridCol>
              </a:tblGrid>
              <a:tr h="9921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4400" dirty="0"/>
                        <a:t>No detection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3600" dirty="0"/>
                        <a:t>Antyvirus detection</a:t>
                      </a:r>
                      <a:endParaRPr lang="en-US" sz="3600" dirty="0"/>
                    </a:p>
                    <a:p>
                      <a:pPr algn="ctr"/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44248"/>
                  </a:ext>
                </a:extLst>
              </a:tr>
              <a:tr h="1908822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bg1"/>
                          </a:solidFill>
                        </a:rPr>
                        <a:t>It’s malware</a:t>
                      </a:r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FALSE NEGATIVE</a:t>
                      </a:r>
                    </a:p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(malware not detected)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TRUE POSITIVE </a:t>
                      </a:r>
                      <a:br>
                        <a:rPr lang="pl-PL" sz="2800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(malware correctly detected)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870591"/>
                  </a:ext>
                </a:extLst>
              </a:tr>
              <a:tr h="1908822">
                <a:tc>
                  <a:txBody>
                    <a:bodyPr/>
                    <a:lstStyle/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Clean file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TRUE NEGATIVE</a:t>
                      </a:r>
                      <a:br>
                        <a:rPr lang="pl-PL" sz="2800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(clean file correctly not detected)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FALSE POSITIVE</a:t>
                      </a:r>
                    </a:p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(clean file improperly detected)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5128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BE788B-11A4-3A07-65C4-BDC6EC5807CD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1103227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94F99-891C-D42D-6508-07D8EA7E1325}"/>
              </a:ext>
            </a:extLst>
          </p:cNvPr>
          <p:cNvSpPr txBox="1"/>
          <p:nvPr/>
        </p:nvSpPr>
        <p:spPr>
          <a:xfrm>
            <a:off x="1655065" y="232122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85DD2-C625-6E31-8B20-0A96902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241"/>
            <a:ext cx="12192000" cy="446751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F3AAFB-785F-4D83-0A00-5E63F143CE69}"/>
              </a:ext>
            </a:extLst>
          </p:cNvPr>
          <p:cNvCxnSpPr>
            <a:cxnSpLocks/>
          </p:cNvCxnSpPr>
          <p:nvPr/>
        </p:nvCxnSpPr>
        <p:spPr>
          <a:xfrm>
            <a:off x="18166" y="3533651"/>
            <a:ext cx="4791456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1ADC52E-8726-F0CE-552B-6C832E87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54" y="3259325"/>
            <a:ext cx="3703405" cy="274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F30795-3F5A-F187-B875-6E3534B6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859" y="3211822"/>
            <a:ext cx="37152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2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87D36B-5ACB-DD41-960A-90C8947D9C24}"/>
              </a:ext>
            </a:extLst>
          </p:cNvPr>
          <p:cNvSpPr/>
          <p:nvPr/>
        </p:nvSpPr>
        <p:spPr>
          <a:xfrm>
            <a:off x="896199" y="4082616"/>
            <a:ext cx="4053753" cy="189314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253B76DE-5251-C259-7866-39AA2B6A9A68}"/>
              </a:ext>
            </a:extLst>
          </p:cNvPr>
          <p:cNvSpPr txBox="1">
            <a:spLocks/>
          </p:cNvSpPr>
          <p:nvPr/>
        </p:nvSpPr>
        <p:spPr>
          <a:xfrm>
            <a:off x="3255351" y="37253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Archives</a:t>
            </a:r>
            <a:endParaRPr 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Archive Basic Miscellany Lineal icon">
            <a:extLst>
              <a:ext uri="{FF2B5EF4-FFF2-40B4-BE49-F238E27FC236}">
                <a16:creationId xmlns:a16="http://schemas.microsoft.com/office/drawing/2014/main" id="{7B4C53AD-0E7D-78E3-0137-0D579DB08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229" y="1637909"/>
            <a:ext cx="1849692" cy="18496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35E204-A094-DF30-0772-C813BEFE145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23076" y="3342240"/>
            <a:ext cx="0" cy="7403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Free File SVG, PNG Icon, Symbol. Download Image.">
            <a:extLst>
              <a:ext uri="{FF2B5EF4-FFF2-40B4-BE49-F238E27FC236}">
                <a16:creationId xmlns:a16="http://schemas.microsoft.com/office/drawing/2014/main" id="{AAA37505-1C68-EA4E-0024-D15B3F98F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99" y="4130070"/>
            <a:ext cx="1798233" cy="17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5F8B8654-DD3B-22D1-7DFC-8AE9AB92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19" y="4130069"/>
            <a:ext cx="1798233" cy="179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0D1EB3-78CA-0B00-A8BF-54B092E9C131}"/>
              </a:ext>
            </a:extLst>
          </p:cNvPr>
          <p:cNvSpPr txBox="1"/>
          <p:nvPr/>
        </p:nvSpPr>
        <p:spPr>
          <a:xfrm>
            <a:off x="6269735" y="1449340"/>
            <a:ext cx="2392677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Typical archives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ZIP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RAR</a:t>
            </a:r>
          </a:p>
          <a:p>
            <a:endParaRPr lang="pl-PL" sz="2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A9C6C4-EC1F-49AB-9B16-A5E3FF0BBB25}"/>
              </a:ext>
            </a:extLst>
          </p:cNvPr>
          <p:cNvSpPr txBox="1"/>
          <p:nvPr/>
        </p:nvSpPr>
        <p:spPr>
          <a:xfrm>
            <a:off x="6096000" y="5029185"/>
            <a:ext cx="39502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Self extracting (SFX)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UPX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119C06-968E-F2B4-A978-9B5A38D063D5}"/>
              </a:ext>
            </a:extLst>
          </p:cNvPr>
          <p:cNvSpPr txBox="1"/>
          <p:nvPr/>
        </p:nvSpPr>
        <p:spPr>
          <a:xfrm>
            <a:off x="8677653" y="2064967"/>
            <a:ext cx="34381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Files which store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DOCX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APK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3200" dirty="0">
                <a:solidFill>
                  <a:schemeClr val="bg1"/>
                </a:solidFill>
              </a:rPr>
              <a:t>MSI</a:t>
            </a:r>
          </a:p>
        </p:txBody>
      </p:sp>
    </p:spTree>
    <p:extLst>
      <p:ext uri="{BB962C8B-B14F-4D97-AF65-F5344CB8AC3E}">
        <p14:creationId xmlns:p14="http://schemas.microsoft.com/office/powerpoint/2010/main" val="843514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DE121-30F8-145E-6BE2-911ADC48F923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2CF84-4AC2-6EE2-8A92-6786979F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960"/>
            <a:ext cx="12192000" cy="41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51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DE121-30F8-145E-6BE2-911ADC48F923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F3362-F1CE-C51A-EB18-E6325A6A7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299"/>
            <a:ext cx="12192000" cy="251540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CCCB06-476E-D549-1FA6-48CB091BF4CD}"/>
              </a:ext>
            </a:extLst>
          </p:cNvPr>
          <p:cNvCxnSpPr>
            <a:cxnSpLocks/>
          </p:cNvCxnSpPr>
          <p:nvPr/>
        </p:nvCxnSpPr>
        <p:spPr>
          <a:xfrm>
            <a:off x="42672" y="3396488"/>
            <a:ext cx="531571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48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CCCB06-476E-D549-1FA6-48CB091BF4CD}"/>
              </a:ext>
            </a:extLst>
          </p:cNvPr>
          <p:cNvCxnSpPr>
            <a:cxnSpLocks/>
          </p:cNvCxnSpPr>
          <p:nvPr/>
        </p:nvCxnSpPr>
        <p:spPr>
          <a:xfrm>
            <a:off x="42672" y="3396488"/>
            <a:ext cx="531571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F16FC031-8843-AF9A-3782-5EB0B7ECB549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7129405-7E9D-C664-CD14-785C21CE486A}"/>
              </a:ext>
            </a:extLst>
          </p:cNvPr>
          <p:cNvSpPr txBox="1">
            <a:spLocks/>
          </p:cNvSpPr>
          <p:nvPr/>
        </p:nvSpPr>
        <p:spPr>
          <a:xfrm>
            <a:off x="10758922" y="6217920"/>
            <a:ext cx="36576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60567-C0E4-D926-A26E-5762E0F69DF8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558C3-C5EF-315C-9443-ADFEA2F528AE}"/>
              </a:ext>
            </a:extLst>
          </p:cNvPr>
          <p:cNvSpPr txBox="1"/>
          <p:nvPr/>
        </p:nvSpPr>
        <p:spPr>
          <a:xfrm>
            <a:off x="1054607" y="1574820"/>
            <a:ext cx="46009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Encrypted strings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921BF-1C05-4B10-BF0A-DC3C2FBBFBA4}"/>
              </a:ext>
            </a:extLst>
          </p:cNvPr>
          <p:cNvSpPr txBox="1"/>
          <p:nvPr/>
        </p:nvSpPr>
        <p:spPr>
          <a:xfrm>
            <a:off x="6583533" y="1649952"/>
            <a:ext cx="5187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Dynamic library 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CCABB-D8FC-4106-C419-EB34992A2938}"/>
              </a:ext>
            </a:extLst>
          </p:cNvPr>
          <p:cNvSpPr/>
          <p:nvPr/>
        </p:nvSpPr>
        <p:spPr>
          <a:xfrm>
            <a:off x="347472" y="2861817"/>
            <a:ext cx="2225040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jdqmdk21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36C8D3-2A0F-A639-0563-87480E12E64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2572512" y="3211822"/>
            <a:ext cx="10491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F7D62-D868-D866-22D2-FD8777BA247A}"/>
              </a:ext>
            </a:extLst>
          </p:cNvPr>
          <p:cNvSpPr/>
          <p:nvPr/>
        </p:nvSpPr>
        <p:spPr>
          <a:xfrm>
            <a:off x="3621638" y="2861817"/>
            <a:ext cx="2109216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kernel32</a:t>
            </a:r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1023F1-AC53-3687-958C-512BF3198B22}"/>
              </a:ext>
            </a:extLst>
          </p:cNvPr>
          <p:cNvSpPr txBox="1"/>
          <p:nvPr/>
        </p:nvSpPr>
        <p:spPr>
          <a:xfrm>
            <a:off x="2498143" y="2805914"/>
            <a:ext cx="119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</a:t>
            </a:r>
            <a:r>
              <a:rPr lang="pl-PL" sz="1800" dirty="0">
                <a:solidFill>
                  <a:schemeClr val="bg1"/>
                </a:solidFill>
              </a:rPr>
              <a:t>ecrypt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02DFC-4BD5-9364-A069-18B181FCA750}"/>
              </a:ext>
            </a:extLst>
          </p:cNvPr>
          <p:cNvSpPr txBox="1"/>
          <p:nvPr/>
        </p:nvSpPr>
        <p:spPr>
          <a:xfrm>
            <a:off x="816102" y="4231501"/>
            <a:ext cx="44272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Simple encryption: </a:t>
            </a:r>
            <a:br>
              <a:rPr lang="pl-PL" sz="2400" dirty="0">
                <a:solidFill>
                  <a:schemeClr val="bg1"/>
                </a:solidFill>
              </a:rPr>
            </a:br>
            <a:r>
              <a:rPr lang="pl-PL" sz="2400" dirty="0">
                <a:solidFill>
                  <a:schemeClr val="bg1"/>
                </a:solidFill>
              </a:rPr>
              <a:t>decrement each character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k =&gt; j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e =&gt; d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3 =&gt; 2</a:t>
            </a:r>
          </a:p>
          <a:p>
            <a:pPr algn="ctr"/>
            <a:r>
              <a:rPr lang="pl-PL" dirty="0">
                <a:solidFill>
                  <a:schemeClr val="bg1"/>
                </a:solidFill>
              </a:rPr>
              <a:t>....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3A0457-2F35-D972-B9AF-93879553FBF5}"/>
              </a:ext>
            </a:extLst>
          </p:cNvPr>
          <p:cNvCxnSpPr/>
          <p:nvPr/>
        </p:nvCxnSpPr>
        <p:spPr>
          <a:xfrm>
            <a:off x="5937504" y="1371600"/>
            <a:ext cx="0" cy="482193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BBA3EBC-31CB-6FDC-5916-08C20F2C139C}"/>
              </a:ext>
            </a:extLst>
          </p:cNvPr>
          <p:cNvSpPr/>
          <p:nvPr/>
        </p:nvSpPr>
        <p:spPr>
          <a:xfrm>
            <a:off x="6194150" y="2540038"/>
            <a:ext cx="2682240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LoadLibrary</a:t>
            </a:r>
            <a:endParaRPr lang="en-US" sz="3600" dirty="0"/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14D07DC1-FF34-C157-19B1-E9E0157ED1A0}"/>
              </a:ext>
            </a:extLst>
          </p:cNvPr>
          <p:cNvSpPr txBox="1">
            <a:spLocks/>
          </p:cNvSpPr>
          <p:nvPr/>
        </p:nvSpPr>
        <p:spPr>
          <a:xfrm>
            <a:off x="10758922" y="6217920"/>
            <a:ext cx="36576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AB1C16-70BE-3136-61D6-24E74DCBC546}"/>
              </a:ext>
            </a:extLst>
          </p:cNvPr>
          <p:cNvSpPr txBox="1"/>
          <p:nvPr/>
        </p:nvSpPr>
        <p:spPr>
          <a:xfrm>
            <a:off x="6583533" y="1649952"/>
            <a:ext cx="54194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Dynamic library loading</a:t>
            </a:r>
            <a:endParaRPr lang="en-US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C312A1-7B73-2523-9567-4384EE2CC1CF}"/>
              </a:ext>
            </a:extLst>
          </p:cNvPr>
          <p:cNvSpPr/>
          <p:nvPr/>
        </p:nvSpPr>
        <p:spPr>
          <a:xfrm>
            <a:off x="9017116" y="2530477"/>
            <a:ext cx="3174884" cy="7000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GetProcAdress</a:t>
            </a:r>
            <a:endParaRPr lang="en-US" sz="3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2E1BED-76C8-D92C-E2E3-A1BF84239D56}"/>
              </a:ext>
            </a:extLst>
          </p:cNvPr>
          <p:cNvSpPr/>
          <p:nvPr/>
        </p:nvSpPr>
        <p:spPr>
          <a:xfrm>
            <a:off x="5937504" y="3538468"/>
            <a:ext cx="6254496" cy="2632025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lvl="2"/>
            <a:r>
              <a:rPr lang="pl-PL" sz="2400" dirty="0">
                <a:solidFill>
                  <a:srgbClr val="687B46"/>
                </a:solidFill>
              </a:rPr>
              <a:t>// function sleep example</a:t>
            </a:r>
          </a:p>
          <a:p>
            <a:pPr marL="91440" lvl="2"/>
            <a:r>
              <a:rPr lang="pl-PL" sz="2400" dirty="0">
                <a:solidFill>
                  <a:srgbClr val="D07B32"/>
                </a:solidFill>
              </a:rPr>
              <a:t>HMODULE</a:t>
            </a:r>
            <a:r>
              <a:rPr lang="pl-PL" sz="2400" dirty="0"/>
              <a:t> hLib = </a:t>
            </a:r>
            <a:r>
              <a:rPr lang="pl-PL" sz="2400" dirty="0">
                <a:solidFill>
                  <a:srgbClr val="FFB85F"/>
                </a:solidFill>
              </a:rPr>
              <a:t>LoadLibrary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687B46"/>
                </a:solidFill>
              </a:rPr>
              <a:t>"kernel32.dll"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D07B32"/>
                </a:solidFill>
              </a:rPr>
              <a:t>;</a:t>
            </a:r>
            <a:endParaRPr lang="pl-PL" sz="2400" dirty="0">
              <a:solidFill>
                <a:srgbClr val="D07B32"/>
              </a:solidFill>
            </a:endParaRPr>
          </a:p>
          <a:p>
            <a:pPr marL="91440" lvl="2"/>
            <a:r>
              <a:rPr lang="pl-PL" sz="2400" dirty="0">
                <a:solidFill>
                  <a:srgbClr val="D07B32"/>
                </a:solidFill>
              </a:rPr>
              <a:t>FnType </a:t>
            </a:r>
            <a:r>
              <a:rPr lang="pl-PL" sz="2400" dirty="0">
                <a:solidFill>
                  <a:schemeClr val="bg1"/>
                </a:solidFill>
              </a:rPr>
              <a:t>ptrSleepFn</a:t>
            </a:r>
            <a:r>
              <a:rPr lang="pl-PL" sz="2400" dirty="0">
                <a:solidFill>
                  <a:srgbClr val="D07B32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=</a:t>
            </a:r>
            <a:r>
              <a:rPr lang="pl-PL" sz="2400" dirty="0">
                <a:solidFill>
                  <a:srgbClr val="D07B32"/>
                </a:solidFill>
              </a:rPr>
              <a:t> </a:t>
            </a:r>
          </a:p>
          <a:p>
            <a:pPr marL="91440" lvl="2"/>
            <a:r>
              <a:rPr lang="pl-PL" sz="2400" dirty="0">
                <a:solidFill>
                  <a:srgbClr val="D07B32"/>
                </a:solidFill>
              </a:rPr>
              <a:t>     (FnType) </a:t>
            </a:r>
            <a:r>
              <a:rPr lang="pl-PL" sz="2400" dirty="0">
                <a:solidFill>
                  <a:srgbClr val="FFB85F"/>
                </a:solidFill>
              </a:rPr>
              <a:t>GetProcAdress</a:t>
            </a:r>
            <a:r>
              <a:rPr lang="pl-PL" sz="2400" dirty="0">
                <a:solidFill>
                  <a:schemeClr val="bg1"/>
                </a:solidFill>
              </a:rPr>
              <a:t>(kernel32, "Sleep")</a:t>
            </a:r>
            <a:r>
              <a:rPr lang="pl-PL" sz="2400" dirty="0">
                <a:solidFill>
                  <a:srgbClr val="D07B32"/>
                </a:solidFill>
              </a:rPr>
              <a:t>;</a:t>
            </a:r>
          </a:p>
          <a:p>
            <a:pPr marL="91440" lvl="2"/>
            <a:r>
              <a:rPr lang="pl-PL" sz="2400" dirty="0">
                <a:solidFill>
                  <a:srgbClr val="FFB85F"/>
                </a:solidFill>
              </a:rPr>
              <a:t>ptrSleepFn</a:t>
            </a:r>
            <a:r>
              <a:rPr lang="pl-PL" sz="2400" dirty="0">
                <a:solidFill>
                  <a:schemeClr val="bg1"/>
                </a:solidFill>
              </a:rPr>
              <a:t>("2000");  </a:t>
            </a:r>
            <a:r>
              <a:rPr lang="pl-PL" sz="2400" dirty="0">
                <a:solidFill>
                  <a:srgbClr val="687B46"/>
                </a:solidFill>
              </a:rPr>
              <a:t>// sleep 2 seconds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0A5799-7E61-0265-3E55-76FBD67BF9B8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Obfuscation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68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927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Dynamic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6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run</a:t>
            </a:r>
            <a:r>
              <a:rPr lang="en-US" sz="2800" dirty="0">
                <a:solidFill>
                  <a:schemeClr val="bg1"/>
                </a:solidFill>
              </a:rPr>
              <a:t> file </a:t>
            </a:r>
            <a:r>
              <a:rPr lang="pl-PL" sz="2800" dirty="0">
                <a:solidFill>
                  <a:schemeClr val="bg1"/>
                </a:solidFill>
              </a:rPr>
              <a:t>in „safe” environment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Dynamic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211047"/>
            <a:ext cx="5132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Start engine remotely on desert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detection/analysis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Sandbox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sandbox with a shovel and a shovel&#10;&#10;Description automatically generated">
            <a:extLst>
              <a:ext uri="{FF2B5EF4-FFF2-40B4-BE49-F238E27FC236}">
                <a16:creationId xmlns:a16="http://schemas.microsoft.com/office/drawing/2014/main" id="{D1FC41A9-F56F-B0CD-3260-22062AFA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995" y="1748084"/>
            <a:ext cx="4888485" cy="4273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6F7F7F-A8A4-6830-4C54-86066D879CF7}"/>
              </a:ext>
            </a:extLst>
          </p:cNvPr>
          <p:cNvSpPr txBox="1"/>
          <p:nvPr/>
        </p:nvSpPr>
        <p:spPr>
          <a:xfrm>
            <a:off x="531888" y="1588524"/>
            <a:ext cx="29273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ISOLATED ENVIRONMENT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3F3A8E-6FE1-B0A8-196E-F121A9E0ADD3}"/>
              </a:ext>
            </a:extLst>
          </p:cNvPr>
          <p:cNvSpPr txBox="1"/>
          <p:nvPr/>
        </p:nvSpPr>
        <p:spPr>
          <a:xfrm>
            <a:off x="434352" y="5007866"/>
            <a:ext cx="3631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VIRTUALIZATION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5E2D4B-BDD9-A34F-99C4-E002B12D8DAA}"/>
              </a:ext>
            </a:extLst>
          </p:cNvPr>
          <p:cNvSpPr txBox="1"/>
          <p:nvPr/>
        </p:nvSpPr>
        <p:spPr>
          <a:xfrm>
            <a:off x="8964959" y="3429000"/>
            <a:ext cx="30896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>
                <a:solidFill>
                  <a:schemeClr val="bg1"/>
                </a:solidFill>
              </a:rPr>
              <a:t>FAKENET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4589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2986695" y="308536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Malware</a:t>
            </a:r>
            <a:endParaRPr lang="en-US" sz="3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31001D-8B12-E102-1FEA-9113146E41FD}"/>
              </a:ext>
            </a:extLst>
          </p:cNvPr>
          <p:cNvSpPr/>
          <p:nvPr/>
        </p:nvSpPr>
        <p:spPr>
          <a:xfrm>
            <a:off x="1048512" y="3016196"/>
            <a:ext cx="3041904" cy="1614522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MALWARE</a:t>
            </a:r>
            <a:br>
              <a:rPr lang="pl-PL" dirty="0"/>
            </a:br>
            <a:r>
              <a:rPr lang="pl-PL" dirty="0"/>
              <a:t>(MALICIOUS SOFTWARE)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482368-4A2D-994C-5D3D-AFA83FAAB962}"/>
              </a:ext>
            </a:extLst>
          </p:cNvPr>
          <p:cNvSpPr/>
          <p:nvPr/>
        </p:nvSpPr>
        <p:spPr>
          <a:xfrm>
            <a:off x="7233149" y="1529760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Trojan</a:t>
            </a:r>
            <a:endParaRPr lang="en-US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CF282D-2410-D9CB-912E-BA4287E46172}"/>
              </a:ext>
            </a:extLst>
          </p:cNvPr>
          <p:cNvSpPr/>
          <p:nvPr/>
        </p:nvSpPr>
        <p:spPr>
          <a:xfrm>
            <a:off x="7233149" y="2123162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Ransomware</a:t>
            </a:r>
            <a:endParaRPr lang="en-US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328BAB-4158-DD55-7F6B-3E2EE590DF8D}"/>
              </a:ext>
            </a:extLst>
          </p:cNvPr>
          <p:cNvSpPr/>
          <p:nvPr/>
        </p:nvSpPr>
        <p:spPr>
          <a:xfrm>
            <a:off x="7233149" y="2713553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Spyware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998ED1-A8EA-7F67-DA7E-9E0187BF1FF2}"/>
              </a:ext>
            </a:extLst>
          </p:cNvPr>
          <p:cNvSpPr/>
          <p:nvPr/>
        </p:nvSpPr>
        <p:spPr>
          <a:xfrm>
            <a:off x="7218277" y="3296974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Adware</a:t>
            </a:r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78462-BF27-3DCE-A2EB-F443B2F83FFA}"/>
              </a:ext>
            </a:extLst>
          </p:cNvPr>
          <p:cNvSpPr/>
          <p:nvPr/>
        </p:nvSpPr>
        <p:spPr>
          <a:xfrm>
            <a:off x="7218277" y="4463688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Rootkit</a:t>
            </a:r>
            <a:endParaRPr lang="en-US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DD96A9-22AF-8B68-7B8A-755A8531CCC2}"/>
              </a:ext>
            </a:extLst>
          </p:cNvPr>
          <p:cNvSpPr/>
          <p:nvPr/>
        </p:nvSpPr>
        <p:spPr>
          <a:xfrm>
            <a:off x="7200546" y="5027742"/>
            <a:ext cx="2846832" cy="3831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Keylogger</a:t>
            </a:r>
            <a:endParaRPr lang="en-US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2C226E-CFB5-CFDD-7621-0944E6889584}"/>
              </a:ext>
            </a:extLst>
          </p:cNvPr>
          <p:cNvSpPr/>
          <p:nvPr/>
        </p:nvSpPr>
        <p:spPr>
          <a:xfrm>
            <a:off x="7218277" y="5598067"/>
            <a:ext cx="2846832" cy="396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Bots</a:t>
            </a:r>
            <a:endParaRPr lang="en-US" sz="2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17E91B-6493-8FDD-AF85-C4BC68415091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4090416" y="1727880"/>
            <a:ext cx="3142733" cy="20955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05FD7-DEE6-3B6A-C05B-D88DA6818C6C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4090416" y="2321282"/>
            <a:ext cx="3142733" cy="15021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43C498-2056-2746-ACF5-E4F41C818025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4090416" y="2911673"/>
            <a:ext cx="3142733" cy="91178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52261F-0B04-23B7-8B10-06BA164130E0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4090416" y="3495094"/>
            <a:ext cx="3127861" cy="3283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E26373-1046-6472-7287-97BD953828FE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4090416" y="3823457"/>
            <a:ext cx="3127861" cy="8383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62A057-FA2B-7AED-1ED1-B4AF9DACF384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4090416" y="3823457"/>
            <a:ext cx="3110130" cy="13958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F6FD1F0-EAFA-B0B5-E672-3C9A1E6CCA56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4090416" y="3823457"/>
            <a:ext cx="3127861" cy="197273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480275-ECB6-79F7-BDAD-542D12DDAE89}"/>
              </a:ext>
            </a:extLst>
          </p:cNvPr>
          <p:cNvSpPr/>
          <p:nvPr/>
        </p:nvSpPr>
        <p:spPr>
          <a:xfrm>
            <a:off x="7218277" y="3880267"/>
            <a:ext cx="2846832" cy="39624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VIRUS</a:t>
            </a:r>
            <a:endParaRPr lang="en-US" sz="28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0CEDF4-E6F2-ED09-8BD9-6B54819CAC20}"/>
              </a:ext>
            </a:extLst>
          </p:cNvPr>
          <p:cNvCxnSpPr>
            <a:cxnSpLocks/>
            <a:stCxn id="2" idx="3"/>
            <a:endCxn id="12" idx="1"/>
          </p:cNvCxnSpPr>
          <p:nvPr/>
        </p:nvCxnSpPr>
        <p:spPr>
          <a:xfrm>
            <a:off x="4090416" y="3823457"/>
            <a:ext cx="3127861" cy="25493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592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Quasi-Sandbox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 descr="A black fish hook with a white light&#10;&#10;Description automatically generated">
            <a:extLst>
              <a:ext uri="{FF2B5EF4-FFF2-40B4-BE49-F238E27FC236}">
                <a16:creationId xmlns:a16="http://schemas.microsoft.com/office/drawing/2014/main" id="{9F16AACD-96D3-49C6-979A-1BDD3451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30" y="1430174"/>
            <a:ext cx="4757467" cy="475746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0B27B1-BD4C-ED95-F6F9-3BC04CB795A0}"/>
              </a:ext>
            </a:extLst>
          </p:cNvPr>
          <p:cNvSpPr/>
          <p:nvPr/>
        </p:nvSpPr>
        <p:spPr>
          <a:xfrm>
            <a:off x="879358" y="2803115"/>
            <a:ext cx="1725167" cy="7498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>
                <a:solidFill>
                  <a:schemeClr val="bg1"/>
                </a:solidFill>
              </a:rPr>
              <a:t>API CALL</a:t>
            </a: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2DA5F-A2E5-8DA2-6CF5-66B089E80569}"/>
              </a:ext>
            </a:extLst>
          </p:cNvPr>
          <p:cNvSpPr/>
          <p:nvPr/>
        </p:nvSpPr>
        <p:spPr>
          <a:xfrm>
            <a:off x="347472" y="4881136"/>
            <a:ext cx="2767584" cy="883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API FUNCTION</a:t>
            </a:r>
            <a:endParaRPr lang="en-US" sz="2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7FEEDD-F76E-E462-0547-AF3E2D1A7920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1731264" y="3608188"/>
            <a:ext cx="10678" cy="12729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A6A026-974E-C1A9-FACF-C3F3946A5026}"/>
              </a:ext>
            </a:extLst>
          </p:cNvPr>
          <p:cNvSpPr txBox="1"/>
          <p:nvPr/>
        </p:nvSpPr>
        <p:spPr>
          <a:xfrm>
            <a:off x="762009" y="1503205"/>
            <a:ext cx="1959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NORMAL</a:t>
            </a:r>
            <a:endParaRPr lang="en-US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E3C1BD-D4AF-FB7A-8555-E236A85C8D13}"/>
              </a:ext>
            </a:extLst>
          </p:cNvPr>
          <p:cNvSpPr txBox="1"/>
          <p:nvPr/>
        </p:nvSpPr>
        <p:spPr>
          <a:xfrm>
            <a:off x="8869689" y="1538518"/>
            <a:ext cx="19598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HOOKED</a:t>
            </a:r>
            <a:endParaRPr lang="en-US" sz="32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16BC34-9B8E-0AFD-11E2-49CA328A5ED5}"/>
              </a:ext>
            </a:extLst>
          </p:cNvPr>
          <p:cNvSpPr/>
          <p:nvPr/>
        </p:nvSpPr>
        <p:spPr>
          <a:xfrm>
            <a:off x="8987037" y="2142945"/>
            <a:ext cx="1725167" cy="7498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>
                <a:solidFill>
                  <a:schemeClr val="bg1"/>
                </a:solidFill>
              </a:rPr>
              <a:t>API CALL</a:t>
            </a:r>
            <a:endParaRPr 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AD0A5A-8F5A-3BC8-B7D4-9D523821F012}"/>
              </a:ext>
            </a:extLst>
          </p:cNvPr>
          <p:cNvSpPr/>
          <p:nvPr/>
        </p:nvSpPr>
        <p:spPr>
          <a:xfrm>
            <a:off x="8465828" y="4877633"/>
            <a:ext cx="2767584" cy="883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API FUNCTION</a:t>
            </a: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A86141-1216-6A04-261F-C89571C50264}"/>
              </a:ext>
            </a:extLst>
          </p:cNvPr>
          <p:cNvSpPr/>
          <p:nvPr/>
        </p:nvSpPr>
        <p:spPr>
          <a:xfrm>
            <a:off x="8465828" y="3309840"/>
            <a:ext cx="2767584" cy="88347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bg1"/>
                </a:solidFill>
              </a:rPr>
              <a:t>MY FUNCTION</a:t>
            </a:r>
            <a:endParaRPr lang="en-US" sz="28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5C86C7E-D436-88AD-CBFC-9C9617D80EDB}"/>
              </a:ext>
            </a:extLst>
          </p:cNvPr>
          <p:cNvCxnSpPr>
            <a:cxnSpLocks/>
          </p:cNvCxnSpPr>
          <p:nvPr/>
        </p:nvCxnSpPr>
        <p:spPr>
          <a:xfrm>
            <a:off x="9849620" y="4193317"/>
            <a:ext cx="0" cy="68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764D4C-D331-D61A-23E5-46829B14B7DF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9849620" y="2910871"/>
            <a:ext cx="0" cy="398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69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Wacatac_dyn.sig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D80C7D-6D2E-1FA4-6C37-03E39C45A621}"/>
              </a:ext>
            </a:extLst>
          </p:cNvPr>
          <p:cNvSpPr/>
          <p:nvPr/>
        </p:nvSpPr>
        <p:spPr>
          <a:xfrm>
            <a:off x="164592" y="2511553"/>
            <a:ext cx="11887200" cy="28773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 err="1"/>
              <a:t>Wacat</a:t>
            </a:r>
            <a:r>
              <a:rPr lang="pl-PL" sz="3600" dirty="0"/>
              <a:t>ac</a:t>
            </a:r>
            <a:r>
              <a:rPr lang="en-US" sz="3600" dirty="0"/>
              <a:t>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  <a:endParaRPr lang="en-US" sz="3600" dirty="0"/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calls: </a:t>
            </a:r>
            <a:r>
              <a:rPr lang="en-US" sz="3600" dirty="0"/>
              <a:t>[Sleep, </a:t>
            </a:r>
            <a:r>
              <a:rPr lang="en-US" sz="3600" dirty="0" err="1"/>
              <a:t>BlockInput</a:t>
            </a:r>
            <a:r>
              <a:rPr lang="en-US" sz="3600" dirty="0"/>
              <a:t>, </a:t>
            </a:r>
            <a:r>
              <a:rPr lang="en-US" sz="3600" dirty="0" err="1"/>
              <a:t>SetCursorPos</a:t>
            </a:r>
            <a:r>
              <a:rPr lang="en-US" sz="3600" dirty="0"/>
              <a:t>, </a:t>
            </a:r>
            <a:r>
              <a:rPr lang="en-US" sz="3600" dirty="0" err="1"/>
              <a:t>ShellExecuteW</a:t>
            </a:r>
            <a:r>
              <a:rPr lang="en-US" sz="3600" dirty="0"/>
              <a:t>, </a:t>
            </a:r>
            <a:r>
              <a:rPr lang="en-US" sz="3600" dirty="0" err="1"/>
              <a:t>MessageBoxW</a:t>
            </a:r>
            <a:r>
              <a:rPr lang="en-US" sz="3600" dirty="0"/>
              <a:t>, </a:t>
            </a:r>
            <a:r>
              <a:rPr lang="en-US" sz="3600" dirty="0" err="1"/>
              <a:t>RegSetValueExW</a:t>
            </a:r>
            <a:r>
              <a:rPr lang="en-US" sz="3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3220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5DED2-C02E-65DD-1A9C-E04B688ED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533"/>
            <a:ext cx="12192000" cy="3818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F9417B-E1E5-0563-8BD3-A8D3C166E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328" y="4384946"/>
            <a:ext cx="944880" cy="2723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470BC3-C9FA-DCC4-F19C-7264F0201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208" y="4404082"/>
            <a:ext cx="213360" cy="2814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874305-FD5E-05C1-1186-8B4D9C8C1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384946"/>
            <a:ext cx="871728" cy="2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4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Anti-VM Tricks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CB76E-7482-0AE6-42A6-48FB680B0ABE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FA35D-D066-86D7-AA1D-96ADD9C5CBE8}"/>
              </a:ext>
            </a:extLst>
          </p:cNvPr>
          <p:cNvSpPr/>
          <p:nvPr/>
        </p:nvSpPr>
        <p:spPr>
          <a:xfrm>
            <a:off x="6754368" y="1883664"/>
            <a:ext cx="5303520" cy="2572512"/>
          </a:xfrm>
          <a:prstGeom prst="ellips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PROCESS ENUMERATION</a:t>
            </a:r>
            <a:endParaRPr lang="en-US" sz="4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9573F9-9FD7-5324-E143-9F655E745F23}"/>
              </a:ext>
            </a:extLst>
          </p:cNvPr>
          <p:cNvSpPr/>
          <p:nvPr/>
        </p:nvSpPr>
        <p:spPr>
          <a:xfrm>
            <a:off x="1823467" y="1500330"/>
            <a:ext cx="3832098" cy="1475232"/>
          </a:xfrm>
          <a:prstGeom prst="roundRect">
            <a:avLst/>
          </a:prstGeom>
          <a:ln w="1905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CPUID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29CE1405-9D6F-4B84-67A3-1DD3739AAD3E}"/>
              </a:ext>
            </a:extLst>
          </p:cNvPr>
          <p:cNvSpPr/>
          <p:nvPr/>
        </p:nvSpPr>
        <p:spPr>
          <a:xfrm>
            <a:off x="3180589" y="3461513"/>
            <a:ext cx="4864608" cy="2343118"/>
          </a:xfrm>
          <a:prstGeom prst="triangle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/>
              <a:t>VM FILES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31306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DYNAMIC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Evading - 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4DBBB-9DF2-F334-6C57-58850F65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050"/>
            <a:ext cx="12192000" cy="49779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93E7C0-DF04-3D2A-FF46-E30268DFB21F}"/>
              </a:ext>
            </a:extLst>
          </p:cNvPr>
          <p:cNvCxnSpPr>
            <a:cxnSpLocks/>
          </p:cNvCxnSpPr>
          <p:nvPr/>
        </p:nvCxnSpPr>
        <p:spPr>
          <a:xfrm>
            <a:off x="0" y="5260848"/>
            <a:ext cx="565556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15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304544" y="1583491"/>
            <a:ext cx="31760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Behavioural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91282" y="5211047"/>
            <a:ext cx="46768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Process started normally, but we still monitor its behaviour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524456" y="1588992"/>
            <a:ext cx="3064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Behavioural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059168" y="5161252"/>
            <a:ext cx="51328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start driving, but we keep the warning lights in mind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detection/analysis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1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INFORMATION FLOW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D05E32-ED52-021E-613E-DE080016EBB1}"/>
              </a:ext>
            </a:extLst>
          </p:cNvPr>
          <p:cNvCxnSpPr>
            <a:cxnSpLocks/>
          </p:cNvCxnSpPr>
          <p:nvPr/>
        </p:nvCxnSpPr>
        <p:spPr>
          <a:xfrm flipV="1">
            <a:off x="323088" y="3663260"/>
            <a:ext cx="11716512" cy="2482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2EA271-AD42-1A1B-0DBE-F5BC13E30196}"/>
              </a:ext>
            </a:extLst>
          </p:cNvPr>
          <p:cNvCxnSpPr/>
          <p:nvPr/>
        </p:nvCxnSpPr>
        <p:spPr>
          <a:xfrm>
            <a:off x="2731008" y="1372846"/>
            <a:ext cx="0" cy="48694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9B388C-6213-3613-6679-4D4E224FC627}"/>
              </a:ext>
            </a:extLst>
          </p:cNvPr>
          <p:cNvSpPr txBox="1"/>
          <p:nvPr/>
        </p:nvSpPr>
        <p:spPr>
          <a:xfrm>
            <a:off x="407535" y="1642932"/>
            <a:ext cx="179921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USER MODE</a:t>
            </a:r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B16C84-D0A7-63F0-0526-D5206264C5E4}"/>
              </a:ext>
            </a:extLst>
          </p:cNvPr>
          <p:cNvSpPr txBox="1"/>
          <p:nvPr/>
        </p:nvSpPr>
        <p:spPr>
          <a:xfrm>
            <a:off x="323088" y="4156601"/>
            <a:ext cx="20796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KERNEL MODE</a:t>
            </a:r>
            <a:endParaRPr lang="en-US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054660-6B8E-3A08-C394-C7176A00F820}"/>
              </a:ext>
            </a:extLst>
          </p:cNvPr>
          <p:cNvSpPr/>
          <p:nvPr/>
        </p:nvSpPr>
        <p:spPr>
          <a:xfrm>
            <a:off x="3029712" y="4273296"/>
            <a:ext cx="3474715" cy="14529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800" dirty="0"/>
              <a:t>FEEDER</a:t>
            </a:r>
            <a:br>
              <a:rPr lang="pl-PL" sz="2800" dirty="0"/>
            </a:br>
            <a:r>
              <a:rPr lang="pl-PL" sz="2800" dirty="0"/>
              <a:t>(MINIFILTER/DRIVER)</a:t>
            </a: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A98D5-9224-5694-107B-D25E591B96D8}"/>
              </a:ext>
            </a:extLst>
          </p:cNvPr>
          <p:cNvSpPr/>
          <p:nvPr/>
        </p:nvSpPr>
        <p:spPr>
          <a:xfrm>
            <a:off x="4767069" y="1643337"/>
            <a:ext cx="4913375" cy="145296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MATCHING ENGINE</a:t>
            </a:r>
            <a:br>
              <a:rPr lang="pl-PL" sz="4000" dirty="0"/>
            </a:br>
            <a:r>
              <a:rPr lang="pl-PL" sz="2800" dirty="0"/>
              <a:t>(match event to signature)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620ABE-2176-8437-B55C-5532477534F0}"/>
              </a:ext>
            </a:extLst>
          </p:cNvPr>
          <p:cNvSpPr/>
          <p:nvPr/>
        </p:nvSpPr>
        <p:spPr>
          <a:xfrm>
            <a:off x="8215291" y="4255038"/>
            <a:ext cx="3653617" cy="14529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/>
              <a:t>ACTION HANDLER</a:t>
            </a:r>
            <a:br>
              <a:rPr lang="pl-PL" sz="2800" dirty="0"/>
            </a:br>
            <a:r>
              <a:rPr lang="pl-PL" sz="2800" dirty="0"/>
              <a:t>(DRIVER)</a:t>
            </a:r>
            <a:endParaRPr lang="en-US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4756D4-10F5-C58D-E4D9-EE1DAA55F3B4}"/>
              </a:ext>
            </a:extLst>
          </p:cNvPr>
          <p:cNvCxnSpPr/>
          <p:nvPr/>
        </p:nvCxnSpPr>
        <p:spPr>
          <a:xfrm flipV="1">
            <a:off x="5462017" y="3096302"/>
            <a:ext cx="0" cy="11587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CF0696-FD64-1D09-CABE-DF4D1C044A38}"/>
              </a:ext>
            </a:extLst>
          </p:cNvPr>
          <p:cNvCxnSpPr>
            <a:cxnSpLocks/>
          </p:cNvCxnSpPr>
          <p:nvPr/>
        </p:nvCxnSpPr>
        <p:spPr>
          <a:xfrm>
            <a:off x="9083040" y="3096302"/>
            <a:ext cx="0" cy="11587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245175A-5350-20C3-5913-50C7B645FDB7}"/>
              </a:ext>
            </a:extLst>
          </p:cNvPr>
          <p:cNvSpPr/>
          <p:nvPr/>
        </p:nvSpPr>
        <p:spPr>
          <a:xfrm>
            <a:off x="4480561" y="3517392"/>
            <a:ext cx="89610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EVENT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7E5AE9-1D73-7D37-E53E-94603FDB2F27}"/>
              </a:ext>
            </a:extLst>
          </p:cNvPr>
          <p:cNvSpPr/>
          <p:nvPr/>
        </p:nvSpPr>
        <p:spPr>
          <a:xfrm>
            <a:off x="9406129" y="3485198"/>
            <a:ext cx="896109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89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363BEA-A50C-2574-01E9-F04A073708E5}"/>
              </a:ext>
            </a:extLst>
          </p:cNvPr>
          <p:cNvSpPr/>
          <p:nvPr/>
        </p:nvSpPr>
        <p:spPr>
          <a:xfrm>
            <a:off x="42672" y="1487424"/>
            <a:ext cx="12094464" cy="4541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name: </a:t>
            </a:r>
            <a:r>
              <a:rPr lang="en-US" sz="3600" dirty="0" err="1"/>
              <a:t>Wacat</a:t>
            </a:r>
            <a:r>
              <a:rPr lang="pl-PL" sz="3600" dirty="0"/>
              <a:t>ac</a:t>
            </a:r>
            <a:r>
              <a:rPr lang="en-US" sz="3600" dirty="0"/>
              <a:t>.exe</a:t>
            </a:r>
          </a:p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description: </a:t>
            </a:r>
            <a:r>
              <a:rPr lang="pl-PL" sz="3600" dirty="0"/>
              <a:t>&lt;malware description&gt;</a:t>
            </a: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event_type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r>
              <a:rPr lang="pl-PL" sz="3600" dirty="0"/>
              <a:t>RegSetValue</a:t>
            </a:r>
            <a:endParaRPr lang="en-US" sz="36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attributes</a:t>
            </a:r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 </a:t>
            </a:r>
            <a:endParaRPr lang="pl-PL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value_name: </a:t>
            </a:r>
            <a:r>
              <a:rPr lang="pl-PL" sz="3600" dirty="0"/>
              <a:t>Windows Live Messenger</a:t>
            </a:r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key_name: </a:t>
            </a:r>
            <a:r>
              <a:rPr lang="en-US" sz="2400" dirty="0"/>
              <a:t>\</a:t>
            </a:r>
            <a:r>
              <a:rPr lang="pl-PL" sz="2400" dirty="0"/>
              <a:t>HKEY_LOCAL_</a:t>
            </a:r>
            <a:r>
              <a:rPr lang="en-US" sz="2400" dirty="0"/>
              <a:t>MACHINE\SOFTWARE\Microsoft\Windows\CurrentVersion\Run</a:t>
            </a:r>
            <a:endParaRPr lang="pl-PL" sz="2400" dirty="0"/>
          </a:p>
          <a:p>
            <a:r>
              <a:rPr lang="pl-PL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 data: </a:t>
            </a:r>
            <a:r>
              <a:rPr lang="en-US" sz="3600" dirty="0"/>
              <a:t>C:\WINDOWS\system32\evil.exe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D2C5F-5FE7-59E6-A1C2-727838D12756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Wacatac_beh.sig</a:t>
            </a:r>
          </a:p>
        </p:txBody>
      </p:sp>
    </p:spTree>
    <p:extLst>
      <p:ext uri="{BB962C8B-B14F-4D97-AF65-F5344CB8AC3E}">
        <p14:creationId xmlns:p14="http://schemas.microsoft.com/office/powerpoint/2010/main" val="1026845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BC1AE-C6F1-0EDE-9301-D8A9DF81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426"/>
            <a:ext cx="12192000" cy="652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24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72846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BEHAVIOURAL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24971-6462-E049-104A-560EFE1E08B5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Example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Win_x64_clean - VMware Workstation 2024-03-26 16-41-43">
            <a:hlinkClick r:id="" action="ppaction://media"/>
            <a:extLst>
              <a:ext uri="{FF2B5EF4-FFF2-40B4-BE49-F238E27FC236}">
                <a16:creationId xmlns:a16="http://schemas.microsoft.com/office/drawing/2014/main" id="{0EE14E5C-F55B-D367-207C-9865B1F8E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9992"/>
            <a:ext cx="12192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3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Black hat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9E659-6EA9-AB90-7772-9FB801E979C5}"/>
              </a:ext>
            </a:extLst>
          </p:cNvPr>
          <p:cNvSpPr txBox="1"/>
          <p:nvPr/>
        </p:nvSpPr>
        <p:spPr>
          <a:xfrm>
            <a:off x="3225129" y="54419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Blackhat</a:t>
            </a:r>
            <a:r>
              <a:rPr lang="pl-PL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computer</a:t>
            </a:r>
            <a:r>
              <a:rPr lang="pl-PL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 hacker </a:t>
            </a:r>
            <a:r>
              <a:rPr lang="en-US" b="0" i="0" dirty="0">
                <a:solidFill>
                  <a:srgbClr val="D3CFCA"/>
                </a:solidFill>
                <a:effectLst/>
                <a:latin typeface="Arial" panose="020B0604020202020204" pitchFamily="34" charset="0"/>
              </a:rPr>
              <a:t>who violates laws </a:t>
            </a:r>
            <a:endParaRPr lang="en-US" dirty="0"/>
          </a:p>
        </p:txBody>
      </p:sp>
      <p:pic>
        <p:nvPicPr>
          <p:cNvPr id="7" name="Picture 6" descr="A black hat with a shadow&#10;&#10;Description automatically generated">
            <a:extLst>
              <a:ext uri="{FF2B5EF4-FFF2-40B4-BE49-F238E27FC236}">
                <a16:creationId xmlns:a16="http://schemas.microsoft.com/office/drawing/2014/main" id="{01958782-6DFE-306E-5663-5CFD39FF2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557" y="1348160"/>
            <a:ext cx="5460340" cy="39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3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D4A789-4D8C-8849-3F25-DCFF7E1AF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632970"/>
              </p:ext>
            </p:extLst>
          </p:nvPr>
        </p:nvGraphicFramePr>
        <p:xfrm>
          <a:off x="926592" y="1365504"/>
          <a:ext cx="10325607" cy="4791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1568">
                  <a:extLst>
                    <a:ext uri="{9D8B030D-6E8A-4147-A177-3AD203B41FA5}">
                      <a16:colId xmlns:a16="http://schemas.microsoft.com/office/drawing/2014/main" val="1405355430"/>
                    </a:ext>
                  </a:extLst>
                </a:gridCol>
                <a:gridCol w="3377184">
                  <a:extLst>
                    <a:ext uri="{9D8B030D-6E8A-4147-A177-3AD203B41FA5}">
                      <a16:colId xmlns:a16="http://schemas.microsoft.com/office/drawing/2014/main" val="3906674478"/>
                    </a:ext>
                  </a:extLst>
                </a:gridCol>
                <a:gridCol w="3546855">
                  <a:extLst>
                    <a:ext uri="{9D8B030D-6E8A-4147-A177-3AD203B41FA5}">
                      <a16:colId xmlns:a16="http://schemas.microsoft.com/office/drawing/2014/main" val="3171383499"/>
                    </a:ext>
                  </a:extLst>
                </a:gridCol>
              </a:tblGrid>
              <a:tr h="2395728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STATIC ANALYSIS</a:t>
                      </a:r>
                      <a:endParaRPr lang="en-US" sz="36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DYNAMIC ANALYSIS</a:t>
                      </a:r>
                      <a:endParaRPr lang="en-US" sz="360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 </a:t>
                      </a:r>
                      <a:r>
                        <a:rPr lang="pl-PL" sz="3600" dirty="0"/>
                        <a:t>BEHAVIOURAL ANALYSIS</a:t>
                      </a:r>
                      <a:endParaRPr lang="en-US" sz="3600" dirty="0"/>
                    </a:p>
                  </a:txBody>
                  <a:tcPr anchor="ctr">
                    <a:solidFill>
                      <a:srgbClr val="A8B9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864861"/>
                  </a:ext>
                </a:extLst>
              </a:tr>
              <a:tr h="2395728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SCAN A FILES ON DISK, WITHOUT RUN THEM</a:t>
                      </a:r>
                    </a:p>
                    <a:p>
                      <a:pPr algn="ctr"/>
                      <a:endParaRPr lang="pl-PL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(typically on create or on demand)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CREATE PROCESS IN STERILE/SAFE ENVIRONMENT</a:t>
                      </a:r>
                    </a:p>
                    <a:p>
                      <a:pPr algn="ctr"/>
                      <a:endParaRPr lang="pl-PL" sz="2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(sandbox)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MONITOR PROCESS AND LOOK FOR MALICIOUS BEHAVIOUR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687B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723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AE7646D-BDB2-362A-A753-0D9B29717311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Types of detection - summary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96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E7646D-BDB2-362A-A753-0D9B29717311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CODE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F4672E-4A1C-75D6-995C-B09B86BC16BA}"/>
              </a:ext>
            </a:extLst>
          </p:cNvPr>
          <p:cNvSpPr txBox="1"/>
          <p:nvPr/>
        </p:nvSpPr>
        <p:spPr>
          <a:xfrm>
            <a:off x="106680" y="2560965"/>
            <a:ext cx="119786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114e134875cb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14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Other modules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06257-D94D-F38E-8CAC-602F90ACE975}"/>
              </a:ext>
            </a:extLst>
          </p:cNvPr>
          <p:cNvSpPr txBox="1"/>
          <p:nvPr/>
        </p:nvSpPr>
        <p:spPr>
          <a:xfrm>
            <a:off x="1304544" y="1583491"/>
            <a:ext cx="598627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FIREWALL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ELAM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ANTIRANSOMWARE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ACCESS CONTROL</a:t>
            </a:r>
          </a:p>
          <a:p>
            <a:pPr marL="457200" indent="-457200">
              <a:spcBef>
                <a:spcPts val="1800"/>
              </a:spcBef>
              <a:buFont typeface="Wingdings" panose="05000000000000000000" pitchFamily="2" charset="2"/>
              <a:buChar char="v"/>
            </a:pPr>
            <a:r>
              <a:rPr lang="pl-PL" sz="3600" dirty="0">
                <a:solidFill>
                  <a:schemeClr val="bg1"/>
                </a:solidFill>
              </a:rPr>
              <a:t>ROOTKIT SCANNER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8308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769990" y="105088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EDR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7B4D8-D3C2-7D20-9559-FD2ACA373CF2}"/>
              </a:ext>
            </a:extLst>
          </p:cNvPr>
          <p:cNvSpPr txBox="1"/>
          <p:nvPr/>
        </p:nvSpPr>
        <p:spPr>
          <a:xfrm>
            <a:off x="2292096" y="789663"/>
            <a:ext cx="8308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Endpoint Detection and Response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6B80B-EE09-B788-4B93-EDD106997F5E}"/>
              </a:ext>
            </a:extLst>
          </p:cNvPr>
          <p:cNvSpPr txBox="1"/>
          <p:nvPr/>
        </p:nvSpPr>
        <p:spPr>
          <a:xfrm>
            <a:off x="1435967" y="2482321"/>
            <a:ext cx="3011423" cy="76944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FIREWALL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6491C-B3F1-4169-6FF2-8B6579DADE32}"/>
              </a:ext>
            </a:extLst>
          </p:cNvPr>
          <p:cNvSpPr/>
          <p:nvPr/>
        </p:nvSpPr>
        <p:spPr>
          <a:xfrm>
            <a:off x="6827050" y="3742440"/>
            <a:ext cx="4200614" cy="146330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ANTYVIRUS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21D57E-157E-4936-15CF-E78C8C6D3843}"/>
              </a:ext>
            </a:extLst>
          </p:cNvPr>
          <p:cNvSpPr txBox="1"/>
          <p:nvPr/>
        </p:nvSpPr>
        <p:spPr>
          <a:xfrm>
            <a:off x="7744612" y="2482321"/>
            <a:ext cx="3011423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SANDBOX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5BDDD2-511F-E919-CFF8-2FC4BF83B744}"/>
              </a:ext>
            </a:extLst>
          </p:cNvPr>
          <p:cNvSpPr txBox="1"/>
          <p:nvPr/>
        </p:nvSpPr>
        <p:spPr>
          <a:xfrm>
            <a:off x="1219447" y="3956471"/>
            <a:ext cx="3401096" cy="1077218"/>
          </a:xfrm>
          <a:prstGeom prst="rect">
            <a:avLst/>
          </a:prstGeom>
          <a:solidFill>
            <a:srgbClr val="687B46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BEHAVIOURAL PROTECTION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002DD-8C5C-0477-ED1C-53D11849F8F8}"/>
              </a:ext>
            </a:extLst>
          </p:cNvPr>
          <p:cNvSpPr/>
          <p:nvPr/>
        </p:nvSpPr>
        <p:spPr>
          <a:xfrm>
            <a:off x="859536" y="1969008"/>
            <a:ext cx="10503407" cy="4099329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4B6D6-6780-9D09-FC1F-8B598FC295B6}"/>
              </a:ext>
            </a:extLst>
          </p:cNvPr>
          <p:cNvSpPr txBox="1"/>
          <p:nvPr/>
        </p:nvSpPr>
        <p:spPr>
          <a:xfrm>
            <a:off x="4880921" y="1642318"/>
            <a:ext cx="148939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EDR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C812F0-8C69-29F4-0A45-BC59ADE0ED9F}"/>
              </a:ext>
            </a:extLst>
          </p:cNvPr>
          <p:cNvSpPr txBox="1"/>
          <p:nvPr/>
        </p:nvSpPr>
        <p:spPr>
          <a:xfrm>
            <a:off x="2038285" y="4741818"/>
            <a:ext cx="3401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60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. . .</a:t>
            </a:r>
            <a:endParaRPr lang="en-US" sz="6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0841FB-C4EC-6A8B-DD6B-D245F595D117}"/>
              </a:ext>
            </a:extLst>
          </p:cNvPr>
          <p:cNvSpPr txBox="1"/>
          <p:nvPr/>
        </p:nvSpPr>
        <p:spPr>
          <a:xfrm>
            <a:off x="8323261" y="4741818"/>
            <a:ext cx="34010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60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. . 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86676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769990" y="105088"/>
            <a:ext cx="8001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400" dirty="0">
                <a:solidFill>
                  <a:schemeClr val="bg1"/>
                </a:solidFill>
              </a:rPr>
              <a:t>XDR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7B4D8-D3C2-7D20-9559-FD2ACA373CF2}"/>
              </a:ext>
            </a:extLst>
          </p:cNvPr>
          <p:cNvSpPr txBox="1"/>
          <p:nvPr/>
        </p:nvSpPr>
        <p:spPr>
          <a:xfrm>
            <a:off x="2292096" y="789663"/>
            <a:ext cx="83088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Extended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Noto Sans" panose="020B0502040204020203" pitchFamily="34" charset="0"/>
              </a:rPr>
              <a:t> Detection and Response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6B80B-EE09-B788-4B93-EDD106997F5E}"/>
              </a:ext>
            </a:extLst>
          </p:cNvPr>
          <p:cNvSpPr txBox="1"/>
          <p:nvPr/>
        </p:nvSpPr>
        <p:spPr>
          <a:xfrm>
            <a:off x="8600115" y="4343604"/>
            <a:ext cx="180710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656491C-B3F1-4169-6FF2-8B6579DADE32}"/>
              </a:ext>
            </a:extLst>
          </p:cNvPr>
          <p:cNvSpPr/>
          <p:nvPr/>
        </p:nvSpPr>
        <p:spPr>
          <a:xfrm>
            <a:off x="4399096" y="2368103"/>
            <a:ext cx="3147991" cy="110325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solidFill>
                  <a:schemeClr val="bg1"/>
                </a:solidFill>
              </a:rPr>
              <a:t>SERVER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9002DD-8C5C-0477-ED1C-53D11849F8F8}"/>
              </a:ext>
            </a:extLst>
          </p:cNvPr>
          <p:cNvSpPr/>
          <p:nvPr/>
        </p:nvSpPr>
        <p:spPr>
          <a:xfrm>
            <a:off x="859536" y="1969008"/>
            <a:ext cx="10503407" cy="4099329"/>
          </a:xfrm>
          <a:prstGeom prst="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4B6D6-6780-9D09-FC1F-8B598FC295B6}"/>
              </a:ext>
            </a:extLst>
          </p:cNvPr>
          <p:cNvSpPr txBox="1"/>
          <p:nvPr/>
        </p:nvSpPr>
        <p:spPr>
          <a:xfrm>
            <a:off x="5228391" y="1614724"/>
            <a:ext cx="148939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schemeClr val="bg1"/>
                </a:solidFill>
              </a:rPr>
              <a:t>XDR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591D3-F8A8-239A-4240-CCD0B1B11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488" y="4824403"/>
            <a:ext cx="1170895" cy="99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A9D3E-A31A-70A1-21B6-BF75626C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69" y="4824402"/>
            <a:ext cx="1170895" cy="991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32D5A5-4EB6-EB65-1324-1E9A08B0B6AF}"/>
              </a:ext>
            </a:extLst>
          </p:cNvPr>
          <p:cNvSpPr txBox="1"/>
          <p:nvPr/>
        </p:nvSpPr>
        <p:spPr>
          <a:xfrm>
            <a:off x="1632382" y="4307687"/>
            <a:ext cx="180710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4F9CE-4AB6-0BB8-29B7-80F5E4A6C028}"/>
              </a:ext>
            </a:extLst>
          </p:cNvPr>
          <p:cNvSpPr txBox="1"/>
          <p:nvPr/>
        </p:nvSpPr>
        <p:spPr>
          <a:xfrm>
            <a:off x="5116248" y="4287833"/>
            <a:ext cx="1807105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</a:rPr>
              <a:t>ENDPOINT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58" name="Picture 10" descr="Cell phone - Free technology icons">
            <a:extLst>
              <a:ext uri="{FF2B5EF4-FFF2-40B4-BE49-F238E27FC236}">
                <a16:creationId xmlns:a16="http://schemas.microsoft.com/office/drawing/2014/main" id="{FA04FB96-CF4E-30C3-7A9E-05737692F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32" y="4832041"/>
            <a:ext cx="1011936" cy="10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5BAD44-68AC-1416-905F-686621CA0EA0}"/>
              </a:ext>
            </a:extLst>
          </p:cNvPr>
          <p:cNvCxnSpPr>
            <a:endCxn id="13" idx="2"/>
          </p:cNvCxnSpPr>
          <p:nvPr/>
        </p:nvCxnSpPr>
        <p:spPr>
          <a:xfrm flipV="1">
            <a:off x="1847088" y="2919733"/>
            <a:ext cx="2552008" cy="13681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90CF7B-A1CC-8EB0-C892-B523ADCE60AB}"/>
              </a:ext>
            </a:extLst>
          </p:cNvPr>
          <p:cNvCxnSpPr>
            <a:cxnSpLocks/>
          </p:cNvCxnSpPr>
          <p:nvPr/>
        </p:nvCxnSpPr>
        <p:spPr>
          <a:xfrm flipV="1">
            <a:off x="5557336" y="3471362"/>
            <a:ext cx="0" cy="8164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CA0371-F053-338D-7F74-031A3FF546AD}"/>
              </a:ext>
            </a:extLst>
          </p:cNvPr>
          <p:cNvCxnSpPr>
            <a:cxnSpLocks/>
          </p:cNvCxnSpPr>
          <p:nvPr/>
        </p:nvCxnSpPr>
        <p:spPr>
          <a:xfrm flipH="1" flipV="1">
            <a:off x="7547087" y="2878462"/>
            <a:ext cx="2706385" cy="14292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25666D-A7D6-49E0-180E-8F8A874F8105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2976946" y="3309793"/>
            <a:ext cx="1883163" cy="997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F31DA5-65E4-E952-BF17-00252429675F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7086074" y="3309793"/>
            <a:ext cx="2064022" cy="101189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1BA24D-6294-94D2-4BE1-D8905957CBF5}"/>
              </a:ext>
            </a:extLst>
          </p:cNvPr>
          <p:cNvCxnSpPr>
            <a:cxnSpLocks/>
          </p:cNvCxnSpPr>
          <p:nvPr/>
        </p:nvCxnSpPr>
        <p:spPr>
          <a:xfrm>
            <a:off x="6343674" y="3471362"/>
            <a:ext cx="0" cy="8030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C06BA2C-4D5D-ACA3-3E63-CD8478805837}"/>
              </a:ext>
            </a:extLst>
          </p:cNvPr>
          <p:cNvSpPr txBox="1"/>
          <p:nvPr/>
        </p:nvSpPr>
        <p:spPr>
          <a:xfrm>
            <a:off x="3292388" y="3467510"/>
            <a:ext cx="81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INFO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CDD67B-A2C9-118C-32EF-515F99FD7927}"/>
              </a:ext>
            </a:extLst>
          </p:cNvPr>
          <p:cNvSpPr txBox="1"/>
          <p:nvPr/>
        </p:nvSpPr>
        <p:spPr>
          <a:xfrm>
            <a:off x="5580280" y="3671763"/>
            <a:ext cx="81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INFO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A0D3A8-1533-582C-7578-112330D960C8}"/>
              </a:ext>
            </a:extLst>
          </p:cNvPr>
          <p:cNvSpPr txBox="1"/>
          <p:nvPr/>
        </p:nvSpPr>
        <p:spPr>
          <a:xfrm>
            <a:off x="8027484" y="3463392"/>
            <a:ext cx="818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>
                <a:solidFill>
                  <a:schemeClr val="bg1"/>
                </a:solidFill>
              </a:rPr>
              <a:t>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297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7D5CBED-80C7-C0B0-B245-2E1744B8E34C}"/>
              </a:ext>
            </a:extLst>
          </p:cNvPr>
          <p:cNvSpPr txBox="1"/>
          <p:nvPr/>
        </p:nvSpPr>
        <p:spPr>
          <a:xfrm>
            <a:off x="1995542" y="208849"/>
            <a:ext cx="8001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5400" dirty="0">
                <a:solidFill>
                  <a:schemeClr val="bg1"/>
                </a:solidFill>
              </a:rPr>
              <a:t>Is it worth it?</a:t>
            </a:r>
            <a:endParaRPr lang="en-US" sz="5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AD4A789-4D8C-8849-3F25-DCFF7E1AF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768474"/>
              </p:ext>
            </p:extLst>
          </p:nvPr>
        </p:nvGraphicFramePr>
        <p:xfrm>
          <a:off x="1664208" y="1627632"/>
          <a:ext cx="8967216" cy="430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9072">
                  <a:extLst>
                    <a:ext uri="{9D8B030D-6E8A-4147-A177-3AD203B41FA5}">
                      <a16:colId xmlns:a16="http://schemas.microsoft.com/office/drawing/2014/main" val="1405355430"/>
                    </a:ext>
                  </a:extLst>
                </a:gridCol>
                <a:gridCol w="2989072">
                  <a:extLst>
                    <a:ext uri="{9D8B030D-6E8A-4147-A177-3AD203B41FA5}">
                      <a16:colId xmlns:a16="http://schemas.microsoft.com/office/drawing/2014/main" val="3906674478"/>
                    </a:ext>
                  </a:extLst>
                </a:gridCol>
                <a:gridCol w="2989072">
                  <a:extLst>
                    <a:ext uri="{9D8B030D-6E8A-4147-A177-3AD203B41FA5}">
                      <a16:colId xmlns:a16="http://schemas.microsoft.com/office/drawing/2014/main" val="3171383499"/>
                    </a:ext>
                  </a:extLst>
                </a:gridCol>
              </a:tblGrid>
              <a:tr h="2154936"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„Ordinary” users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dirty="0"/>
                        <a:t>„Active” users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 </a:t>
                      </a:r>
                      <a:r>
                        <a:rPr lang="pl-PL" sz="3600" dirty="0"/>
                        <a:t>Companies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864861"/>
                  </a:ext>
                </a:extLst>
              </a:tr>
              <a:tr h="2154936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NOT NECESSARY</a:t>
                      </a:r>
                    </a:p>
                    <a:p>
                      <a:pPr algn="ctr"/>
                      <a:br>
                        <a:rPr lang="pl-PL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(using legal websites and software from a well-known source)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bg1"/>
                          </a:solidFill>
                        </a:rPr>
                        <a:t>WORTH IT</a:t>
                      </a:r>
                    </a:p>
                    <a:p>
                      <a:pPr algn="ctr"/>
                      <a:br>
                        <a:rPr lang="pl-PL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downloading files from unverified source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>
                          <a:solidFill>
                            <a:schemeClr val="bg1"/>
                          </a:solidFill>
                        </a:rPr>
                        <a:t>NECESSARY!!!</a:t>
                      </a:r>
                      <a:br>
                        <a:rPr lang="pl-PL" dirty="0">
                          <a:solidFill>
                            <a:schemeClr val="bg1"/>
                          </a:solidFill>
                        </a:rPr>
                      </a:br>
                      <a:r>
                        <a:rPr lang="pl-PL" dirty="0">
                          <a:solidFill>
                            <a:schemeClr val="bg1"/>
                          </a:solidFill>
                        </a:rPr>
                        <a:t>(targeted by threat actors)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3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766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8109" y="2047162"/>
            <a:ext cx="3520357" cy="1381838"/>
          </a:xfrm>
        </p:spPr>
        <p:txBody>
          <a:bodyPr/>
          <a:lstStyle/>
          <a:p>
            <a:r>
              <a:rPr lang="en-US" sz="7200" dirty="0"/>
              <a:t>Thanks</a:t>
            </a:r>
            <a:endParaRPr lang="en-GB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1E7B5-669B-588A-891F-E77793C94E53}"/>
              </a:ext>
            </a:extLst>
          </p:cNvPr>
          <p:cNvSpPr txBox="1"/>
          <p:nvPr/>
        </p:nvSpPr>
        <p:spPr>
          <a:xfrm>
            <a:off x="1392248" y="5616186"/>
            <a:ext cx="10533299" cy="6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Source: </a:t>
            </a:r>
            <a:r>
              <a:rPr lang="en-US" sz="3600" dirty="0">
                <a:solidFill>
                  <a:schemeClr val="bg1"/>
                </a:solidFill>
              </a:rPr>
              <a:t>https://github.com/radkum</a:t>
            </a:r>
            <a:r>
              <a:rPr lang="pl-PL" sz="3600" dirty="0">
                <a:solidFill>
                  <a:schemeClr val="bg1"/>
                </a:solidFill>
              </a:rPr>
              <a:t>/sfi-2024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43655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Statisctics</a:t>
            </a:r>
            <a:endParaRPr lang="en-US" sz="3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A33404-5F31-7B77-A4B4-915865029DFB}"/>
              </a:ext>
            </a:extLst>
          </p:cNvPr>
          <p:cNvSpPr/>
          <p:nvPr/>
        </p:nvSpPr>
        <p:spPr>
          <a:xfrm>
            <a:off x="1310640" y="1824232"/>
            <a:ext cx="3041904" cy="9827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560 000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3451EF-2012-7938-79FB-876E52F38F57}"/>
              </a:ext>
            </a:extLst>
          </p:cNvPr>
          <p:cNvSpPr/>
          <p:nvPr/>
        </p:nvSpPr>
        <p:spPr>
          <a:xfrm>
            <a:off x="1143358" y="4421340"/>
            <a:ext cx="3596640" cy="98278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/>
              <a:t>1 000 000 000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932D71-845D-1866-314D-63FA7FB329B9}"/>
              </a:ext>
            </a:extLst>
          </p:cNvPr>
          <p:cNvSpPr/>
          <p:nvPr/>
        </p:nvSpPr>
        <p:spPr>
          <a:xfrm>
            <a:off x="7383126" y="1641353"/>
            <a:ext cx="3806395" cy="134853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new malwares detected per day</a:t>
            </a:r>
            <a:endParaRPr lang="en-US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FCE7B9-C87F-C855-9D29-99BF191E3587}"/>
              </a:ext>
            </a:extLst>
          </p:cNvPr>
          <p:cNvCxnSpPr>
            <a:cxnSpLocks/>
          </p:cNvCxnSpPr>
          <p:nvPr/>
        </p:nvCxnSpPr>
        <p:spPr>
          <a:xfrm>
            <a:off x="5340096" y="2315622"/>
            <a:ext cx="963168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8B846D-E1DB-0B59-E963-5E86E6CF8F6D}"/>
              </a:ext>
            </a:extLst>
          </p:cNvPr>
          <p:cNvSpPr/>
          <p:nvPr/>
        </p:nvSpPr>
        <p:spPr>
          <a:xfrm>
            <a:off x="7445805" y="4238461"/>
            <a:ext cx="3806395" cy="134853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Existing malwares</a:t>
            </a:r>
            <a:endParaRPr lang="en-US" sz="2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FACFF1-4B06-3B22-C8A0-483E803861DC}"/>
              </a:ext>
            </a:extLst>
          </p:cNvPr>
          <p:cNvCxnSpPr>
            <a:cxnSpLocks/>
          </p:cNvCxnSpPr>
          <p:nvPr/>
        </p:nvCxnSpPr>
        <p:spPr>
          <a:xfrm>
            <a:off x="5492496" y="4861873"/>
            <a:ext cx="963168" cy="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924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History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F9E8-A8C6-A330-84AD-ED508B440CF0}"/>
              </a:ext>
            </a:extLst>
          </p:cNvPr>
          <p:cNvSpPr txBox="1"/>
          <p:nvPr/>
        </p:nvSpPr>
        <p:spPr>
          <a:xfrm>
            <a:off x="4937763" y="147678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Theoretical 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virus by John von Neumann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E9908-3AF8-FB3B-6A30-B6394697DE17}"/>
              </a:ext>
            </a:extLst>
          </p:cNvPr>
          <p:cNvSpPr txBox="1"/>
          <p:nvPr/>
        </p:nvSpPr>
        <p:spPr>
          <a:xfrm>
            <a:off x="4992624" y="329904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Creeper worm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 by Bob Thomas (not malicious)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81F6A-847E-A49A-D371-B8C9F842B0F2}"/>
              </a:ext>
            </a:extLst>
          </p:cNvPr>
          <p:cNvSpPr txBox="1"/>
          <p:nvPr/>
        </p:nvSpPr>
        <p:spPr>
          <a:xfrm>
            <a:off x="4937763" y="532105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Elk Cloner virus</a:t>
            </a:r>
            <a:r>
              <a:rPr lang="pl-PL" sz="3200" b="0" i="0" dirty="0">
                <a:solidFill>
                  <a:srgbClr val="E8E6E3"/>
                </a:solidFill>
                <a:effectLst/>
                <a:latin typeface="IBM Plex Sans" panose="020B0503050203000203" pitchFamily="34" charset="0"/>
              </a:rPr>
              <a:t> by Rick Skrenta</a:t>
            </a:r>
            <a:endParaRPr lang="en-US" sz="3200" b="0" i="0" dirty="0">
              <a:solidFill>
                <a:srgbClr val="E8E6E3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2614D4F-1F4F-7BBD-5845-AD23E393B183}"/>
              </a:ext>
            </a:extLst>
          </p:cNvPr>
          <p:cNvSpPr/>
          <p:nvPr/>
        </p:nvSpPr>
        <p:spPr>
          <a:xfrm>
            <a:off x="1591055" y="1480997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1966</a:t>
            </a:r>
            <a:endParaRPr lang="en-US" sz="5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81EA37-FF2C-81CD-191B-DEF6210A7BA8}"/>
              </a:ext>
            </a:extLst>
          </p:cNvPr>
          <p:cNvSpPr/>
          <p:nvPr/>
        </p:nvSpPr>
        <p:spPr>
          <a:xfrm>
            <a:off x="1591055" y="3299042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</a:t>
            </a:r>
            <a:r>
              <a:rPr lang="pl-PL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71</a:t>
            </a:r>
            <a:endParaRPr lang="en-US" sz="54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2DD6643-E86C-93E4-44B3-40AF4E085DB2}"/>
              </a:ext>
            </a:extLst>
          </p:cNvPr>
          <p:cNvSpPr/>
          <p:nvPr/>
        </p:nvSpPr>
        <p:spPr>
          <a:xfrm>
            <a:off x="1591055" y="5080915"/>
            <a:ext cx="2633472" cy="10730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19</a:t>
            </a:r>
            <a:r>
              <a:rPr lang="pl-PL" sz="5400" b="0" i="0" dirty="0">
                <a:solidFill>
                  <a:srgbClr val="E8E6E3"/>
                </a:solidFill>
                <a:effectLst/>
                <a:latin typeface="IBM Plex Sans" panose="020F0502020204030204" pitchFamily="34" charset="0"/>
              </a:rPr>
              <a:t>82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04543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Wacatac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9E7A0-4770-D2C0-A3A1-4C6FE720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951"/>
            <a:ext cx="12192000" cy="48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2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14" name="Oval 13"/>
          <p:cNvSpPr/>
          <p:nvPr/>
        </p:nvSpPr>
        <p:spPr>
          <a:xfrm>
            <a:off x="7383126" y="4705209"/>
            <a:ext cx="1438031" cy="415045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6"/>
          </p:cNvCxnSpPr>
          <p:nvPr/>
        </p:nvCxnSpPr>
        <p:spPr>
          <a:xfrm flipH="1">
            <a:off x="8821157" y="4912731"/>
            <a:ext cx="429165" cy="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6">
            <a:extLst>
              <a:ext uri="{FF2B5EF4-FFF2-40B4-BE49-F238E27FC236}">
                <a16:creationId xmlns:a16="http://schemas.microsoft.com/office/drawing/2014/main" id="{FC57D711-1D6A-D4BB-7661-078594AA604A}"/>
              </a:ext>
            </a:extLst>
          </p:cNvPr>
          <p:cNvSpPr txBox="1">
            <a:spLocks/>
          </p:cNvSpPr>
          <p:nvPr/>
        </p:nvSpPr>
        <p:spPr>
          <a:xfrm>
            <a:off x="3498759" y="375592"/>
            <a:ext cx="5194482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Wacatac</a:t>
            </a:r>
            <a:endParaRPr lang="en-US" sz="3600" dirty="0"/>
          </a:p>
        </p:txBody>
      </p:sp>
      <p:pic>
        <p:nvPicPr>
          <p:cNvPr id="5" name="Win_x64_clean - VMware Workstation 2024-03-29 01-33-31">
            <a:hlinkClick r:id="" action="ppaction://media"/>
            <a:extLst>
              <a:ext uri="{FF2B5EF4-FFF2-40B4-BE49-F238E27FC236}">
                <a16:creationId xmlns:a16="http://schemas.microsoft.com/office/drawing/2014/main" id="{A2396609-7D29-3C57-E44D-B518312D9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" y="609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9E719-63A3-FC46-B84C-70FCC6D10FD6}"/>
              </a:ext>
            </a:extLst>
          </p:cNvPr>
          <p:cNvSpPr/>
          <p:nvPr/>
        </p:nvSpPr>
        <p:spPr>
          <a:xfrm>
            <a:off x="0" y="1359408"/>
            <a:ext cx="12192000" cy="482193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61B9F-FE6E-B49C-DB25-AD63633E493C}"/>
              </a:ext>
            </a:extLst>
          </p:cNvPr>
          <p:cNvSpPr txBox="1"/>
          <p:nvPr/>
        </p:nvSpPr>
        <p:spPr>
          <a:xfrm>
            <a:off x="3029712" y="3027156"/>
            <a:ext cx="2625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CAA0E-DBB6-D42F-32E9-47AA4C6B3DC2}"/>
              </a:ext>
            </a:extLst>
          </p:cNvPr>
          <p:cNvSpPr txBox="1"/>
          <p:nvPr/>
        </p:nvSpPr>
        <p:spPr>
          <a:xfrm>
            <a:off x="9564969" y="47456"/>
            <a:ext cx="26270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dirty="0">
                <a:solidFill>
                  <a:schemeClr val="bg1"/>
                </a:solidFill>
              </a:rPr>
              <a:t>STATIC</a:t>
            </a:r>
            <a:br>
              <a:rPr lang="pl-PL" sz="2800" dirty="0">
                <a:solidFill>
                  <a:schemeClr val="bg1"/>
                </a:solidFill>
              </a:rPr>
            </a:br>
            <a:r>
              <a:rPr lang="pl-PL" sz="2800" dirty="0">
                <a:solidFill>
                  <a:schemeClr val="bg1"/>
                </a:solidFill>
              </a:rPr>
              <a:t>ANALYSIS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FE2BBA37-52B8-EE53-9201-375ED6E1EC15}"/>
              </a:ext>
            </a:extLst>
          </p:cNvPr>
          <p:cNvSpPr txBox="1">
            <a:spLocks/>
          </p:cNvSpPr>
          <p:nvPr/>
        </p:nvSpPr>
        <p:spPr>
          <a:xfrm>
            <a:off x="2788217" y="375592"/>
            <a:ext cx="6462105" cy="650880"/>
          </a:xfrm>
          <a:prstGeom prst="rect">
            <a:avLst/>
          </a:prstGeom>
          <a:solidFill>
            <a:srgbClr val="06405E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/>
              <a:t>Types of detection/analysis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4005C-155B-4573-A509-D8D878F002E2}"/>
              </a:ext>
            </a:extLst>
          </p:cNvPr>
          <p:cNvSpPr txBox="1"/>
          <p:nvPr/>
        </p:nvSpPr>
        <p:spPr>
          <a:xfrm>
            <a:off x="1431332" y="1454412"/>
            <a:ext cx="27137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Static analysis in cybersecurity</a:t>
            </a:r>
            <a:endParaRPr lang="en-US" sz="2800" dirty="0"/>
          </a:p>
        </p:txBody>
      </p:sp>
      <p:pic>
        <p:nvPicPr>
          <p:cNvPr id="8" name="Picture 2" descr="Free File SVG, PNG Icon, Symbol. Download Image.">
            <a:extLst>
              <a:ext uri="{FF2B5EF4-FFF2-40B4-BE49-F238E27FC236}">
                <a16:creationId xmlns:a16="http://schemas.microsoft.com/office/drawing/2014/main" id="{00A3C344-EE38-1772-5FAD-4698DCB1A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46" y="2789637"/>
            <a:ext cx="2207138" cy="22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351DD3-3904-4BD7-39FE-93680D6B6443}"/>
              </a:ext>
            </a:extLst>
          </p:cNvPr>
          <p:cNvSpPr txBox="1"/>
          <p:nvPr/>
        </p:nvSpPr>
        <p:spPr>
          <a:xfrm>
            <a:off x="632757" y="5329711"/>
            <a:ext cx="45913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scanning a file </a:t>
            </a:r>
            <a:r>
              <a:rPr lang="pl-PL" sz="2800" dirty="0">
                <a:solidFill>
                  <a:schemeClr val="bg1"/>
                </a:solidFill>
              </a:rPr>
              <a:t>before launch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165E-B050-B47D-11D4-8BD4A0F43CD3}"/>
              </a:ext>
            </a:extLst>
          </p:cNvPr>
          <p:cNvSpPr txBox="1"/>
          <p:nvPr/>
        </p:nvSpPr>
        <p:spPr>
          <a:xfrm>
            <a:off x="7993848" y="1558512"/>
            <a:ext cx="28846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Static analysis in car mechanics</a:t>
            </a:r>
            <a:endParaRPr lang="en-US" sz="2800" dirty="0"/>
          </a:p>
        </p:txBody>
      </p:sp>
      <p:pic>
        <p:nvPicPr>
          <p:cNvPr id="21" name="Picture 2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7F4327-8374-62B7-C205-137688424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024" y="1834738"/>
            <a:ext cx="3922776" cy="39227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92B8232-ACBB-2A25-6901-478B31CCCF81}"/>
              </a:ext>
            </a:extLst>
          </p:cNvPr>
          <p:cNvSpPr txBox="1"/>
          <p:nvPr/>
        </p:nvSpPr>
        <p:spPr>
          <a:xfrm>
            <a:off x="7705344" y="5236982"/>
            <a:ext cx="411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Checking the car before starting the engine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181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5.xml><?xml version="1.0" encoding="utf-8"?>
<a:theme xmlns:a="http://schemas.openxmlformats.org/drawingml/2006/main" name="1_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903</Words>
  <Application>Microsoft Office PowerPoint</Application>
  <PresentationFormat>Widescreen</PresentationFormat>
  <Paragraphs>301</Paragraphs>
  <Slides>46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Calibri Light</vt:lpstr>
      <vt:lpstr>Gill Sans MT</vt:lpstr>
      <vt:lpstr>IBM Plex Sans</vt:lpstr>
      <vt:lpstr>Linux Libertine</vt:lpstr>
      <vt:lpstr>Noto Sans</vt:lpstr>
      <vt:lpstr>Trade Gothic LT Pro</vt:lpstr>
      <vt:lpstr>Trebuchet MS</vt:lpstr>
      <vt:lpstr>Wingdings</vt:lpstr>
      <vt:lpstr>Office Theme</vt:lpstr>
      <vt:lpstr>1_Office Theme</vt:lpstr>
      <vt:lpstr>Parcel</vt:lpstr>
      <vt:lpstr>Metropolitan</vt:lpstr>
      <vt:lpstr>1_Metropolitan</vt:lpstr>
      <vt:lpstr>From reactive to proactive: the metamorphosis of antiviruses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2019-10-31T11:44:48Z</dcterms:created>
  <dcterms:modified xsi:type="dcterms:W3CDTF">2024-04-03T12:59:03Z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